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Cormorant Garamond Bold Italics" charset="1" panose="00000800000000000000"/>
      <p:regular r:id="rId22"/>
    </p:embeddedFont>
    <p:embeddedFont>
      <p:font typeface="Quicksand Bold" charset="1" panose="00000000000000000000"/>
      <p:regular r:id="rId23"/>
    </p:embeddedFont>
    <p:embeddedFont>
      <p:font typeface="Quicksand" charset="1" panose="00000000000000000000"/>
      <p:regular r:id="rId24"/>
    </p:embeddedFont>
    <p:embeddedFont>
      <p:font typeface="Montserrat" charset="1" panose="00000500000000000000"/>
      <p:regular r:id="rId25"/>
    </p:embeddedFont>
    <p:embeddedFont>
      <p:font typeface="Montserrat Italics" charset="1" panose="000005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png" Type="http://schemas.openxmlformats.org/officeDocument/2006/relationships/image"/><Relationship Id="rId7" Target="../media/image9.jpe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9158735" y="990600"/>
            <a:ext cx="8114971" cy="0"/>
          </a:xfrm>
          <a:prstGeom prst="line">
            <a:avLst/>
          </a:prstGeom>
          <a:ln cap="flat" w="76200">
            <a:solidFill>
              <a:srgbClr val="0F4662"/>
            </a:solidFill>
            <a:prstDash val="solid"/>
            <a:headEnd type="none" len="sm" w="sm"/>
            <a:tailEnd type="none" len="sm" w="sm"/>
          </a:ln>
        </p:spPr>
      </p:sp>
      <p:sp>
        <p:nvSpPr>
          <p:cNvPr name="AutoShape 3" id="3"/>
          <p:cNvSpPr/>
          <p:nvPr/>
        </p:nvSpPr>
        <p:spPr>
          <a:xfrm>
            <a:off x="1043764" y="9296400"/>
            <a:ext cx="8114971"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9618706" y="90374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46742" y="8078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607124" y="6181825"/>
            <a:ext cx="3680876" cy="4114800"/>
          </a:xfrm>
          <a:custGeom>
            <a:avLst/>
            <a:gdLst/>
            <a:ahLst/>
            <a:cxnLst/>
            <a:rect r="r" b="b" t="t" l="l"/>
            <a:pathLst>
              <a:path h="4114800" w="3680876">
                <a:moveTo>
                  <a:pt x="0" y="0"/>
                </a:moveTo>
                <a:lnTo>
                  <a:pt x="3680876" y="0"/>
                </a:lnTo>
                <a:lnTo>
                  <a:pt x="368087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440552">
            <a:off x="248980" y="394655"/>
            <a:ext cx="3839403" cy="2697181"/>
          </a:xfrm>
          <a:custGeom>
            <a:avLst/>
            <a:gdLst/>
            <a:ahLst/>
            <a:cxnLst/>
            <a:rect r="r" b="b" t="t" l="l"/>
            <a:pathLst>
              <a:path h="2697181" w="3839403">
                <a:moveTo>
                  <a:pt x="0" y="0"/>
                </a:moveTo>
                <a:lnTo>
                  <a:pt x="3839403" y="0"/>
                </a:lnTo>
                <a:lnTo>
                  <a:pt x="3839403" y="2697181"/>
                </a:lnTo>
                <a:lnTo>
                  <a:pt x="0" y="2697181"/>
                </a:lnTo>
                <a:lnTo>
                  <a:pt x="0" y="0"/>
                </a:lnTo>
                <a:close/>
              </a:path>
            </a:pathLst>
          </a:custGeom>
          <a:blipFill>
            <a:blip r:embed="rId6"/>
            <a:stretch>
              <a:fillRect l="0" t="0" r="0" b="0"/>
            </a:stretch>
          </a:blipFill>
        </p:spPr>
      </p:sp>
      <p:sp>
        <p:nvSpPr>
          <p:cNvPr name="TextBox 8" id="8"/>
          <p:cNvSpPr txBox="true"/>
          <p:nvPr/>
        </p:nvSpPr>
        <p:spPr>
          <a:xfrm rot="0">
            <a:off x="1043764" y="3094141"/>
            <a:ext cx="16229942" cy="2745826"/>
          </a:xfrm>
          <a:prstGeom prst="rect">
            <a:avLst/>
          </a:prstGeom>
        </p:spPr>
        <p:txBody>
          <a:bodyPr anchor="t" rtlCol="false" tIns="0" lIns="0" bIns="0" rIns="0">
            <a:spAutoFit/>
          </a:bodyPr>
          <a:lstStyle/>
          <a:p>
            <a:pPr algn="ctr">
              <a:lnSpc>
                <a:spcPts val="10394"/>
              </a:lnSpc>
            </a:pPr>
            <a:r>
              <a:rPr lang="en-US" b="true" sz="11679" i="true">
                <a:solidFill>
                  <a:srgbClr val="0F4662"/>
                </a:solidFill>
                <a:latin typeface="Cormorant Garamond Bold Italics"/>
                <a:ea typeface="Cormorant Garamond Bold Italics"/>
                <a:cs typeface="Cormorant Garamond Bold Italics"/>
                <a:sym typeface="Cormorant Garamond Bold Italics"/>
              </a:rPr>
              <a:t>Client - Server </a:t>
            </a:r>
          </a:p>
          <a:p>
            <a:pPr algn="ctr" marL="0" indent="0" lvl="0">
              <a:lnSpc>
                <a:spcPts val="10394"/>
              </a:lnSpc>
            </a:pPr>
            <a:r>
              <a:rPr lang="en-US" b="true" sz="11679" i="true">
                <a:solidFill>
                  <a:srgbClr val="0F4662"/>
                </a:solidFill>
                <a:latin typeface="Cormorant Garamond Bold Italics"/>
                <a:ea typeface="Cormorant Garamond Bold Italics"/>
                <a:cs typeface="Cormorant Garamond Bold Italics"/>
                <a:sym typeface="Cormorant Garamond Bold Italics"/>
              </a:rPr>
              <a:t>ATM Banking System</a:t>
            </a:r>
          </a:p>
        </p:txBody>
      </p:sp>
      <p:sp>
        <p:nvSpPr>
          <p:cNvPr name="TextBox 9" id="9"/>
          <p:cNvSpPr txBox="true"/>
          <p:nvPr/>
        </p:nvSpPr>
        <p:spPr>
          <a:xfrm rot="0">
            <a:off x="1368769" y="6011417"/>
            <a:ext cx="15550461" cy="705764"/>
          </a:xfrm>
          <a:prstGeom prst="rect">
            <a:avLst/>
          </a:prstGeom>
        </p:spPr>
        <p:txBody>
          <a:bodyPr anchor="t" rtlCol="false" tIns="0" lIns="0" bIns="0" rIns="0">
            <a:spAutoFit/>
          </a:bodyPr>
          <a:lstStyle/>
          <a:p>
            <a:pPr algn="ctr" marL="0" indent="0" lvl="0">
              <a:lnSpc>
                <a:spcPts val="5724"/>
              </a:lnSpc>
              <a:spcBef>
                <a:spcPct val="0"/>
              </a:spcBef>
            </a:pPr>
            <a:r>
              <a:rPr lang="en-US" b="true" sz="4089" spc="298">
                <a:solidFill>
                  <a:srgbClr val="0F4662"/>
                </a:solidFill>
                <a:latin typeface="Quicksand Bold"/>
                <a:ea typeface="Quicksand Bold"/>
                <a:cs typeface="Quicksand Bold"/>
                <a:sym typeface="Quicksand Bold"/>
              </a:rPr>
              <a:t>Final Project Digital System Design (PSD)</a:t>
            </a:r>
          </a:p>
        </p:txBody>
      </p:sp>
      <p:sp>
        <p:nvSpPr>
          <p:cNvPr name="TextBox 10" id="10"/>
          <p:cNvSpPr txBox="true"/>
          <p:nvPr/>
        </p:nvSpPr>
        <p:spPr>
          <a:xfrm rot="0">
            <a:off x="5649752" y="7257603"/>
            <a:ext cx="6988496" cy="525912"/>
          </a:xfrm>
          <a:prstGeom prst="rect">
            <a:avLst/>
          </a:prstGeom>
        </p:spPr>
        <p:txBody>
          <a:bodyPr anchor="t" rtlCol="false" tIns="0" lIns="0" bIns="0" rIns="0">
            <a:spAutoFit/>
          </a:bodyPr>
          <a:lstStyle/>
          <a:p>
            <a:pPr algn="ctr" marL="0" indent="0" lvl="0">
              <a:lnSpc>
                <a:spcPts val="4397"/>
              </a:lnSpc>
              <a:spcBef>
                <a:spcPct val="0"/>
              </a:spcBef>
            </a:pPr>
            <a:r>
              <a:rPr lang="en-US" sz="3141">
                <a:solidFill>
                  <a:srgbClr val="0F4662"/>
                </a:solidFill>
                <a:latin typeface="Quicksand"/>
                <a:ea typeface="Quicksand"/>
                <a:cs typeface="Quicksand"/>
                <a:sym typeface="Quicksand"/>
              </a:rPr>
              <a:t>Computer Engineering 2024</a:t>
            </a:r>
          </a:p>
        </p:txBody>
      </p:sp>
      <p:sp>
        <p:nvSpPr>
          <p:cNvPr name="TextBox 11" id="11"/>
          <p:cNvSpPr txBox="true"/>
          <p:nvPr/>
        </p:nvSpPr>
        <p:spPr>
          <a:xfrm rot="0">
            <a:off x="3322179" y="1967581"/>
            <a:ext cx="11643643" cy="529811"/>
          </a:xfrm>
          <a:prstGeom prst="rect">
            <a:avLst/>
          </a:prstGeom>
        </p:spPr>
        <p:txBody>
          <a:bodyPr anchor="t" rtlCol="false" tIns="0" lIns="0" bIns="0" rIns="0">
            <a:spAutoFit/>
          </a:bodyPr>
          <a:lstStyle/>
          <a:p>
            <a:pPr algn="ctr" marL="0" indent="0" lvl="0">
              <a:lnSpc>
                <a:spcPts val="4397"/>
              </a:lnSpc>
              <a:spcBef>
                <a:spcPct val="0"/>
              </a:spcBef>
            </a:pPr>
            <a:r>
              <a:rPr lang="en-US" sz="3141">
                <a:solidFill>
                  <a:srgbClr val="0F4662"/>
                </a:solidFill>
                <a:latin typeface="Quicksand"/>
                <a:ea typeface="Quicksand"/>
                <a:cs typeface="Quicksand"/>
                <a:sym typeface="Quicksand"/>
              </a:rPr>
              <a:t>Prepared by group PA08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2954331" y="1028700"/>
            <a:ext cx="19190376" cy="8229600"/>
            <a:chOff x="0" y="0"/>
            <a:chExt cx="1431784" cy="614006"/>
          </a:xfrm>
        </p:grpSpPr>
        <p:sp>
          <p:nvSpPr>
            <p:cNvPr name="Freeform 3" id="3"/>
            <p:cNvSpPr/>
            <p:nvPr/>
          </p:nvSpPr>
          <p:spPr>
            <a:xfrm flipH="false" flipV="false" rot="0">
              <a:off x="0" y="0"/>
              <a:ext cx="1431784" cy="614006"/>
            </a:xfrm>
            <a:custGeom>
              <a:avLst/>
              <a:gdLst/>
              <a:ahLst/>
              <a:cxnLst/>
              <a:rect r="r" b="b" t="t" l="l"/>
              <a:pathLst>
                <a:path h="614006" w="1431784">
                  <a:moveTo>
                    <a:pt x="1228584" y="0"/>
                  </a:moveTo>
                  <a:cubicBezTo>
                    <a:pt x="1340809" y="0"/>
                    <a:pt x="1431784" y="137450"/>
                    <a:pt x="1431784" y="307003"/>
                  </a:cubicBezTo>
                  <a:cubicBezTo>
                    <a:pt x="1431784" y="476556"/>
                    <a:pt x="1340809" y="614006"/>
                    <a:pt x="1228584" y="614006"/>
                  </a:cubicBezTo>
                  <a:lnTo>
                    <a:pt x="203200" y="614006"/>
                  </a:lnTo>
                  <a:cubicBezTo>
                    <a:pt x="90976" y="614006"/>
                    <a:pt x="0" y="476556"/>
                    <a:pt x="0" y="307003"/>
                  </a:cubicBezTo>
                  <a:cubicBezTo>
                    <a:pt x="0" y="137450"/>
                    <a:pt x="90976" y="0"/>
                    <a:pt x="203200" y="0"/>
                  </a:cubicBezTo>
                  <a:close/>
                </a:path>
              </a:pathLst>
            </a:custGeom>
            <a:solidFill>
              <a:srgbClr val="DBE5EA">
                <a:alpha val="80000"/>
              </a:srgbClr>
            </a:solidFill>
          </p:spPr>
        </p:sp>
        <p:sp>
          <p:nvSpPr>
            <p:cNvPr name="TextBox 4" id="4"/>
            <p:cNvSpPr txBox="true"/>
            <p:nvPr/>
          </p:nvSpPr>
          <p:spPr>
            <a:xfrm>
              <a:off x="0" y="-47625"/>
              <a:ext cx="1431784" cy="661631"/>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476388" y="1295016"/>
            <a:ext cx="12781007" cy="7636652"/>
          </a:xfrm>
          <a:custGeom>
            <a:avLst/>
            <a:gdLst/>
            <a:ahLst/>
            <a:cxnLst/>
            <a:rect r="r" b="b" t="t" l="l"/>
            <a:pathLst>
              <a:path h="7636652" w="12781007">
                <a:moveTo>
                  <a:pt x="0" y="0"/>
                </a:moveTo>
                <a:lnTo>
                  <a:pt x="12781008" y="0"/>
                </a:lnTo>
                <a:lnTo>
                  <a:pt x="12781008" y="7636651"/>
                </a:lnTo>
                <a:lnTo>
                  <a:pt x="0" y="7636651"/>
                </a:lnTo>
                <a:lnTo>
                  <a:pt x="0" y="0"/>
                </a:lnTo>
                <a:close/>
              </a:path>
            </a:pathLst>
          </a:custGeom>
          <a:blipFill>
            <a:blip r:embed="rId2"/>
            <a:stretch>
              <a:fillRect l="0" t="0" r="0" b="0"/>
            </a:stretch>
          </a:blipFill>
        </p:spPr>
      </p:sp>
      <p:sp>
        <p:nvSpPr>
          <p:cNvPr name="TextBox 6" id="6"/>
          <p:cNvSpPr txBox="true"/>
          <p:nvPr/>
        </p:nvSpPr>
        <p:spPr>
          <a:xfrm rot="0">
            <a:off x="15444490" y="914400"/>
            <a:ext cx="2046509"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Result</a:t>
            </a:r>
          </a:p>
        </p:txBody>
      </p:sp>
      <p:grpSp>
        <p:nvGrpSpPr>
          <p:cNvPr name="Group 7" id="7"/>
          <p:cNvGrpSpPr/>
          <p:nvPr/>
        </p:nvGrpSpPr>
        <p:grpSpPr>
          <a:xfrm rot="-307667">
            <a:off x="1046719" y="1013609"/>
            <a:ext cx="4088290" cy="586283"/>
            <a:chOff x="0" y="0"/>
            <a:chExt cx="1076751" cy="154412"/>
          </a:xfrm>
        </p:grpSpPr>
        <p:sp>
          <p:nvSpPr>
            <p:cNvPr name="Freeform 8" id="8"/>
            <p:cNvSpPr/>
            <p:nvPr/>
          </p:nvSpPr>
          <p:spPr>
            <a:xfrm flipH="false" flipV="false" rot="0">
              <a:off x="0" y="0"/>
              <a:ext cx="1076751" cy="154412"/>
            </a:xfrm>
            <a:custGeom>
              <a:avLst/>
              <a:gdLst/>
              <a:ahLst/>
              <a:cxnLst/>
              <a:rect r="r" b="b" t="t" l="l"/>
              <a:pathLst>
                <a:path h="154412" w="1076751">
                  <a:moveTo>
                    <a:pt x="0" y="0"/>
                  </a:moveTo>
                  <a:lnTo>
                    <a:pt x="1076751" y="0"/>
                  </a:lnTo>
                  <a:lnTo>
                    <a:pt x="1076751" y="154412"/>
                  </a:lnTo>
                  <a:lnTo>
                    <a:pt x="0" y="154412"/>
                  </a:lnTo>
                  <a:close/>
                </a:path>
              </a:pathLst>
            </a:custGeom>
            <a:solidFill>
              <a:srgbClr val="7994A0"/>
            </a:solidFill>
          </p:spPr>
        </p:sp>
        <p:sp>
          <p:nvSpPr>
            <p:cNvPr name="TextBox 9" id="9"/>
            <p:cNvSpPr txBox="true"/>
            <p:nvPr/>
          </p:nvSpPr>
          <p:spPr>
            <a:xfrm>
              <a:off x="0" y="-123825"/>
              <a:ext cx="1076751" cy="278237"/>
            </a:xfrm>
            <a:prstGeom prst="rect">
              <a:avLst/>
            </a:prstGeom>
          </p:spPr>
          <p:txBody>
            <a:bodyPr anchor="ctr" rtlCol="false" tIns="50800" lIns="50800" bIns="50800" rIns="50800"/>
            <a:lstStyle/>
            <a:p>
              <a:pPr algn="ctr">
                <a:lnSpc>
                  <a:spcPts val="4079"/>
                </a:lnSpc>
              </a:pPr>
            </a:p>
          </p:txBody>
        </p:sp>
      </p:grpSp>
      <p:sp>
        <p:nvSpPr>
          <p:cNvPr name="TextBox 10" id="10"/>
          <p:cNvSpPr txBox="true"/>
          <p:nvPr/>
        </p:nvSpPr>
        <p:spPr>
          <a:xfrm rot="-361775">
            <a:off x="1702839" y="984208"/>
            <a:ext cx="3024584" cy="498476"/>
          </a:xfrm>
          <a:prstGeom prst="rect">
            <a:avLst/>
          </a:prstGeom>
        </p:spPr>
        <p:txBody>
          <a:bodyPr anchor="t" rtlCol="false" tIns="0" lIns="0" bIns="0" rIns="0">
            <a:spAutoFit/>
          </a:bodyPr>
          <a:lstStyle/>
          <a:p>
            <a:pPr algn="just" marL="0" indent="0" lvl="0">
              <a:lnSpc>
                <a:spcPts val="4249"/>
              </a:lnSpc>
            </a:pPr>
            <a:r>
              <a:rPr lang="en-US" b="true" sz="2499">
                <a:solidFill>
                  <a:srgbClr val="FFFFFF"/>
                </a:solidFill>
                <a:latin typeface="Quicksand Bold"/>
                <a:ea typeface="Quicksand Bold"/>
                <a:cs typeface="Quicksand Bold"/>
                <a:sym typeface="Quicksand Bold"/>
              </a:rPr>
              <a:t>Testbench Server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5162790" y="5143500"/>
            <a:ext cx="18055402" cy="5143500"/>
            <a:chOff x="0" y="0"/>
            <a:chExt cx="1418755" cy="404165"/>
          </a:xfrm>
        </p:grpSpPr>
        <p:sp>
          <p:nvSpPr>
            <p:cNvPr name="Freeform 3" id="3"/>
            <p:cNvSpPr/>
            <p:nvPr/>
          </p:nvSpPr>
          <p:spPr>
            <a:xfrm flipH="false" flipV="false" rot="0">
              <a:off x="0" y="0"/>
              <a:ext cx="1418755" cy="404165"/>
            </a:xfrm>
            <a:custGeom>
              <a:avLst/>
              <a:gdLst/>
              <a:ahLst/>
              <a:cxnLst/>
              <a:rect r="r" b="b" t="t" l="l"/>
              <a:pathLst>
                <a:path h="404165" w="1418755">
                  <a:moveTo>
                    <a:pt x="1215555" y="0"/>
                  </a:moveTo>
                  <a:cubicBezTo>
                    <a:pt x="1327780" y="0"/>
                    <a:pt x="1418755" y="90476"/>
                    <a:pt x="1418755" y="202083"/>
                  </a:cubicBezTo>
                  <a:cubicBezTo>
                    <a:pt x="1418755" y="313690"/>
                    <a:pt x="1327780" y="404165"/>
                    <a:pt x="1215555" y="404165"/>
                  </a:cubicBezTo>
                  <a:lnTo>
                    <a:pt x="203200" y="404165"/>
                  </a:lnTo>
                  <a:cubicBezTo>
                    <a:pt x="90976" y="404165"/>
                    <a:pt x="0" y="313690"/>
                    <a:pt x="0" y="202083"/>
                  </a:cubicBezTo>
                  <a:cubicBezTo>
                    <a:pt x="0" y="90476"/>
                    <a:pt x="90976" y="0"/>
                    <a:pt x="203200" y="0"/>
                  </a:cubicBezTo>
                  <a:close/>
                </a:path>
              </a:pathLst>
            </a:custGeom>
            <a:solidFill>
              <a:srgbClr val="A9BECB">
                <a:alpha val="80000"/>
              </a:srgbClr>
            </a:solidFill>
          </p:spPr>
        </p:sp>
        <p:sp>
          <p:nvSpPr>
            <p:cNvPr name="TextBox 4" id="4"/>
            <p:cNvSpPr txBox="true"/>
            <p:nvPr/>
          </p:nvSpPr>
          <p:spPr>
            <a:xfrm>
              <a:off x="0" y="-47625"/>
              <a:ext cx="1418755" cy="45179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2954331" y="566387"/>
            <a:ext cx="17554397" cy="5329121"/>
            <a:chOff x="0" y="0"/>
            <a:chExt cx="1418755" cy="430702"/>
          </a:xfrm>
        </p:grpSpPr>
        <p:sp>
          <p:nvSpPr>
            <p:cNvPr name="Freeform 6" id="6"/>
            <p:cNvSpPr/>
            <p:nvPr/>
          </p:nvSpPr>
          <p:spPr>
            <a:xfrm flipH="false" flipV="false" rot="0">
              <a:off x="0" y="0"/>
              <a:ext cx="1418755" cy="430702"/>
            </a:xfrm>
            <a:custGeom>
              <a:avLst/>
              <a:gdLst/>
              <a:ahLst/>
              <a:cxnLst/>
              <a:rect r="r" b="b" t="t" l="l"/>
              <a:pathLst>
                <a:path h="430702" w="1418755">
                  <a:moveTo>
                    <a:pt x="1215555" y="0"/>
                  </a:moveTo>
                  <a:cubicBezTo>
                    <a:pt x="1327780" y="0"/>
                    <a:pt x="1418755" y="96416"/>
                    <a:pt x="1418755" y="215351"/>
                  </a:cubicBezTo>
                  <a:cubicBezTo>
                    <a:pt x="1418755" y="334286"/>
                    <a:pt x="1327780" y="430702"/>
                    <a:pt x="1215555" y="430702"/>
                  </a:cubicBezTo>
                  <a:lnTo>
                    <a:pt x="203200" y="430702"/>
                  </a:lnTo>
                  <a:cubicBezTo>
                    <a:pt x="90976" y="430702"/>
                    <a:pt x="0" y="334286"/>
                    <a:pt x="0" y="215351"/>
                  </a:cubicBezTo>
                  <a:cubicBezTo>
                    <a:pt x="0" y="96416"/>
                    <a:pt x="90976" y="0"/>
                    <a:pt x="203200" y="0"/>
                  </a:cubicBezTo>
                  <a:close/>
                </a:path>
              </a:pathLst>
            </a:custGeom>
            <a:solidFill>
              <a:srgbClr val="DBE5EA">
                <a:alpha val="80000"/>
              </a:srgbClr>
            </a:solidFill>
          </p:spPr>
        </p:sp>
        <p:sp>
          <p:nvSpPr>
            <p:cNvPr name="TextBox 7" id="7"/>
            <p:cNvSpPr txBox="true"/>
            <p:nvPr/>
          </p:nvSpPr>
          <p:spPr>
            <a:xfrm>
              <a:off x="0" y="-47625"/>
              <a:ext cx="1418755" cy="478327"/>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315772" y="879659"/>
            <a:ext cx="12605868" cy="4664171"/>
          </a:xfrm>
          <a:custGeom>
            <a:avLst/>
            <a:gdLst/>
            <a:ahLst/>
            <a:cxnLst/>
            <a:rect r="r" b="b" t="t" l="l"/>
            <a:pathLst>
              <a:path h="4664171" w="12605868">
                <a:moveTo>
                  <a:pt x="0" y="0"/>
                </a:moveTo>
                <a:lnTo>
                  <a:pt x="12605868" y="0"/>
                </a:lnTo>
                <a:lnTo>
                  <a:pt x="12605868" y="4664171"/>
                </a:lnTo>
                <a:lnTo>
                  <a:pt x="0" y="4664171"/>
                </a:lnTo>
                <a:lnTo>
                  <a:pt x="0" y="0"/>
                </a:lnTo>
                <a:close/>
              </a:path>
            </a:pathLst>
          </a:custGeom>
          <a:blipFill>
            <a:blip r:embed="rId2"/>
            <a:stretch>
              <a:fillRect l="0" t="0" r="0" b="0"/>
            </a:stretch>
          </a:blipFill>
        </p:spPr>
      </p:sp>
      <p:sp>
        <p:nvSpPr>
          <p:cNvPr name="Freeform 9" id="9"/>
          <p:cNvSpPr/>
          <p:nvPr/>
        </p:nvSpPr>
        <p:spPr>
          <a:xfrm flipH="false" flipV="false" rot="0">
            <a:off x="6986741" y="5730466"/>
            <a:ext cx="11301259" cy="3969567"/>
          </a:xfrm>
          <a:custGeom>
            <a:avLst/>
            <a:gdLst/>
            <a:ahLst/>
            <a:cxnLst/>
            <a:rect r="r" b="b" t="t" l="l"/>
            <a:pathLst>
              <a:path h="3969567" w="11301259">
                <a:moveTo>
                  <a:pt x="0" y="0"/>
                </a:moveTo>
                <a:lnTo>
                  <a:pt x="11301259" y="0"/>
                </a:lnTo>
                <a:lnTo>
                  <a:pt x="11301259" y="3969568"/>
                </a:lnTo>
                <a:lnTo>
                  <a:pt x="0" y="3969568"/>
                </a:lnTo>
                <a:lnTo>
                  <a:pt x="0" y="0"/>
                </a:lnTo>
                <a:close/>
              </a:path>
            </a:pathLst>
          </a:custGeom>
          <a:blipFill>
            <a:blip r:embed="rId3"/>
            <a:stretch>
              <a:fillRect l="0" t="0" r="0" b="0"/>
            </a:stretch>
          </a:blipFill>
        </p:spPr>
      </p:sp>
      <p:grpSp>
        <p:nvGrpSpPr>
          <p:cNvPr name="Group 10" id="10"/>
          <p:cNvGrpSpPr/>
          <p:nvPr/>
        </p:nvGrpSpPr>
        <p:grpSpPr>
          <a:xfrm rot="178114">
            <a:off x="9413867" y="620739"/>
            <a:ext cx="4350881" cy="586283"/>
            <a:chOff x="0" y="0"/>
            <a:chExt cx="1145911" cy="154412"/>
          </a:xfrm>
        </p:grpSpPr>
        <p:sp>
          <p:nvSpPr>
            <p:cNvPr name="Freeform 11" id="11"/>
            <p:cNvSpPr/>
            <p:nvPr/>
          </p:nvSpPr>
          <p:spPr>
            <a:xfrm flipH="false" flipV="false" rot="0">
              <a:off x="0" y="0"/>
              <a:ext cx="1145911" cy="154412"/>
            </a:xfrm>
            <a:custGeom>
              <a:avLst/>
              <a:gdLst/>
              <a:ahLst/>
              <a:cxnLst/>
              <a:rect r="r" b="b" t="t" l="l"/>
              <a:pathLst>
                <a:path h="154412" w="1145911">
                  <a:moveTo>
                    <a:pt x="0" y="0"/>
                  </a:moveTo>
                  <a:lnTo>
                    <a:pt x="1145911" y="0"/>
                  </a:lnTo>
                  <a:lnTo>
                    <a:pt x="1145911" y="154412"/>
                  </a:lnTo>
                  <a:lnTo>
                    <a:pt x="0" y="154412"/>
                  </a:lnTo>
                  <a:close/>
                </a:path>
              </a:pathLst>
            </a:custGeom>
            <a:solidFill>
              <a:srgbClr val="7994A0"/>
            </a:solidFill>
          </p:spPr>
        </p:sp>
        <p:sp>
          <p:nvSpPr>
            <p:cNvPr name="TextBox 12" id="12"/>
            <p:cNvSpPr txBox="true"/>
            <p:nvPr/>
          </p:nvSpPr>
          <p:spPr>
            <a:xfrm>
              <a:off x="0" y="-123825"/>
              <a:ext cx="1145911" cy="278237"/>
            </a:xfrm>
            <a:prstGeom prst="rect">
              <a:avLst/>
            </a:prstGeom>
          </p:spPr>
          <p:txBody>
            <a:bodyPr anchor="ctr" rtlCol="false" tIns="50800" lIns="50800" bIns="50800" rIns="50800"/>
            <a:lstStyle/>
            <a:p>
              <a:pPr algn="ctr">
                <a:lnSpc>
                  <a:spcPts val="4079"/>
                </a:lnSpc>
              </a:pPr>
              <a:r>
                <a:rPr lang="en-US" b="true" sz="2400">
                  <a:solidFill>
                    <a:srgbClr val="000000"/>
                  </a:solidFill>
                  <a:latin typeface="Quicksand Bold"/>
                  <a:ea typeface="Quicksand Bold"/>
                  <a:cs typeface="Quicksand Bold"/>
                  <a:sym typeface="Quicksand Bold"/>
                </a:rPr>
                <a:t>C</a:t>
              </a:r>
            </a:p>
          </p:txBody>
        </p:sp>
      </p:grpSp>
      <p:sp>
        <p:nvSpPr>
          <p:cNvPr name="TextBox 13" id="13"/>
          <p:cNvSpPr txBox="true"/>
          <p:nvPr/>
        </p:nvSpPr>
        <p:spPr>
          <a:xfrm rot="0">
            <a:off x="15212791" y="914400"/>
            <a:ext cx="2046509"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Result</a:t>
            </a:r>
          </a:p>
        </p:txBody>
      </p:sp>
      <p:sp>
        <p:nvSpPr>
          <p:cNvPr name="TextBox 14" id="14"/>
          <p:cNvSpPr txBox="true"/>
          <p:nvPr/>
        </p:nvSpPr>
        <p:spPr>
          <a:xfrm rot="189976">
            <a:off x="9840253" y="562853"/>
            <a:ext cx="4109989" cy="520701"/>
          </a:xfrm>
          <a:prstGeom prst="rect">
            <a:avLst/>
          </a:prstGeom>
        </p:spPr>
        <p:txBody>
          <a:bodyPr anchor="t" rtlCol="false" tIns="0" lIns="0" bIns="0" rIns="0">
            <a:spAutoFit/>
          </a:bodyPr>
          <a:lstStyle/>
          <a:p>
            <a:pPr algn="just" marL="0" indent="0" lvl="0">
              <a:lnSpc>
                <a:spcPts val="4419"/>
              </a:lnSpc>
            </a:pPr>
            <a:r>
              <a:rPr lang="en-US" b="true" sz="2599">
                <a:solidFill>
                  <a:srgbClr val="FFFFFF"/>
                </a:solidFill>
                <a:latin typeface="Quicksand Bold"/>
                <a:ea typeface="Quicksand Bold"/>
                <a:cs typeface="Quicksand Bold"/>
                <a:sym typeface="Quicksand Bold"/>
              </a:rPr>
              <a:t>Testbench ATM (Client)</a:t>
            </a:r>
          </a:p>
        </p:txBody>
      </p:sp>
      <p:grpSp>
        <p:nvGrpSpPr>
          <p:cNvPr name="Group 15" id="15"/>
          <p:cNvGrpSpPr/>
          <p:nvPr/>
        </p:nvGrpSpPr>
        <p:grpSpPr>
          <a:xfrm rot="-163212">
            <a:off x="6434053" y="9226898"/>
            <a:ext cx="4350881" cy="517746"/>
            <a:chOff x="0" y="0"/>
            <a:chExt cx="1145911" cy="136361"/>
          </a:xfrm>
        </p:grpSpPr>
        <p:sp>
          <p:nvSpPr>
            <p:cNvPr name="Freeform 16" id="16"/>
            <p:cNvSpPr/>
            <p:nvPr/>
          </p:nvSpPr>
          <p:spPr>
            <a:xfrm flipH="false" flipV="false" rot="0">
              <a:off x="0" y="0"/>
              <a:ext cx="1145911" cy="136361"/>
            </a:xfrm>
            <a:custGeom>
              <a:avLst/>
              <a:gdLst/>
              <a:ahLst/>
              <a:cxnLst/>
              <a:rect r="r" b="b" t="t" l="l"/>
              <a:pathLst>
                <a:path h="136361" w="1145911">
                  <a:moveTo>
                    <a:pt x="0" y="0"/>
                  </a:moveTo>
                  <a:lnTo>
                    <a:pt x="1145911" y="0"/>
                  </a:lnTo>
                  <a:lnTo>
                    <a:pt x="1145911" y="136361"/>
                  </a:lnTo>
                  <a:lnTo>
                    <a:pt x="0" y="136361"/>
                  </a:lnTo>
                  <a:close/>
                </a:path>
              </a:pathLst>
            </a:custGeom>
            <a:solidFill>
              <a:srgbClr val="7994A0"/>
            </a:solidFill>
          </p:spPr>
        </p:sp>
        <p:sp>
          <p:nvSpPr>
            <p:cNvPr name="TextBox 17" id="17"/>
            <p:cNvSpPr txBox="true"/>
            <p:nvPr/>
          </p:nvSpPr>
          <p:spPr>
            <a:xfrm>
              <a:off x="0" y="-123825"/>
              <a:ext cx="1145911" cy="260186"/>
            </a:xfrm>
            <a:prstGeom prst="rect">
              <a:avLst/>
            </a:prstGeom>
          </p:spPr>
          <p:txBody>
            <a:bodyPr anchor="ctr" rtlCol="false" tIns="50800" lIns="50800" bIns="50800" rIns="50800"/>
            <a:lstStyle/>
            <a:p>
              <a:pPr algn="ctr">
                <a:lnSpc>
                  <a:spcPts val="4079"/>
                </a:lnSpc>
              </a:pPr>
            </a:p>
          </p:txBody>
        </p:sp>
      </p:grpSp>
      <p:sp>
        <p:nvSpPr>
          <p:cNvPr name="TextBox 18" id="18"/>
          <p:cNvSpPr txBox="true"/>
          <p:nvPr/>
        </p:nvSpPr>
        <p:spPr>
          <a:xfrm rot="-184753">
            <a:off x="6505619" y="9187410"/>
            <a:ext cx="4201098" cy="473075"/>
          </a:xfrm>
          <a:prstGeom prst="rect">
            <a:avLst/>
          </a:prstGeom>
        </p:spPr>
        <p:txBody>
          <a:bodyPr anchor="t" rtlCol="false" tIns="0" lIns="0" bIns="0" rIns="0">
            <a:spAutoFit/>
          </a:bodyPr>
          <a:lstStyle/>
          <a:p>
            <a:pPr algn="just" marL="0" indent="0" lvl="0">
              <a:lnSpc>
                <a:spcPts val="3909"/>
              </a:lnSpc>
            </a:pPr>
            <a:r>
              <a:rPr lang="en-US" b="true" sz="2299">
                <a:solidFill>
                  <a:srgbClr val="FFFFFF"/>
                </a:solidFill>
                <a:latin typeface="Quicksand Bold"/>
                <a:ea typeface="Quicksand Bold"/>
                <a:cs typeface="Quicksand Bold"/>
                <a:sym typeface="Quicksand Bold"/>
              </a:rPr>
              <a:t>Testbench Account Database</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5862175"/>
            <a:ext cx="18288000" cy="4424825"/>
            <a:chOff x="0" y="0"/>
            <a:chExt cx="4816593" cy="1165386"/>
          </a:xfrm>
        </p:grpSpPr>
        <p:sp>
          <p:nvSpPr>
            <p:cNvPr name="Freeform 3" id="3"/>
            <p:cNvSpPr/>
            <p:nvPr/>
          </p:nvSpPr>
          <p:spPr>
            <a:xfrm flipH="false" flipV="false" rot="0">
              <a:off x="0" y="0"/>
              <a:ext cx="4816592" cy="1165386"/>
            </a:xfrm>
            <a:custGeom>
              <a:avLst/>
              <a:gdLst/>
              <a:ahLst/>
              <a:cxnLst/>
              <a:rect r="r" b="b" t="t" l="l"/>
              <a:pathLst>
                <a:path h="1165386" w="4816592">
                  <a:moveTo>
                    <a:pt x="0" y="0"/>
                  </a:moveTo>
                  <a:lnTo>
                    <a:pt x="4816592" y="0"/>
                  </a:lnTo>
                  <a:lnTo>
                    <a:pt x="4816592" y="1165386"/>
                  </a:lnTo>
                  <a:lnTo>
                    <a:pt x="0" y="1165386"/>
                  </a:lnTo>
                  <a:close/>
                </a:path>
              </a:pathLst>
            </a:custGeom>
            <a:solidFill>
              <a:srgbClr val="A9BECB"/>
            </a:solidFill>
          </p:spPr>
        </p:sp>
        <p:sp>
          <p:nvSpPr>
            <p:cNvPr name="TextBox 4" id="4"/>
            <p:cNvSpPr txBox="true"/>
            <p:nvPr/>
          </p:nvSpPr>
          <p:spPr>
            <a:xfrm>
              <a:off x="0" y="-47625"/>
              <a:ext cx="4816593" cy="1213011"/>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640942" y="376410"/>
            <a:ext cx="22454350" cy="1085215"/>
            <a:chOff x="0" y="0"/>
            <a:chExt cx="1814772" cy="87708"/>
          </a:xfrm>
        </p:grpSpPr>
        <p:sp>
          <p:nvSpPr>
            <p:cNvPr name="Freeform 6" id="6"/>
            <p:cNvSpPr/>
            <p:nvPr/>
          </p:nvSpPr>
          <p:spPr>
            <a:xfrm flipH="false" flipV="false" rot="0">
              <a:off x="0" y="0"/>
              <a:ext cx="1814772" cy="87708"/>
            </a:xfrm>
            <a:custGeom>
              <a:avLst/>
              <a:gdLst/>
              <a:ahLst/>
              <a:cxnLst/>
              <a:rect r="r" b="b" t="t" l="l"/>
              <a:pathLst>
                <a:path h="87708" w="1814772">
                  <a:moveTo>
                    <a:pt x="1611572" y="0"/>
                  </a:moveTo>
                  <a:cubicBezTo>
                    <a:pt x="1723796" y="0"/>
                    <a:pt x="1814772" y="19634"/>
                    <a:pt x="1814772" y="43854"/>
                  </a:cubicBezTo>
                  <a:cubicBezTo>
                    <a:pt x="1814772" y="68074"/>
                    <a:pt x="1723796" y="87708"/>
                    <a:pt x="1611572" y="87708"/>
                  </a:cubicBezTo>
                  <a:lnTo>
                    <a:pt x="203200" y="87708"/>
                  </a:lnTo>
                  <a:cubicBezTo>
                    <a:pt x="90976" y="87708"/>
                    <a:pt x="0" y="68074"/>
                    <a:pt x="0" y="43854"/>
                  </a:cubicBezTo>
                  <a:cubicBezTo>
                    <a:pt x="0" y="19634"/>
                    <a:pt x="90976" y="0"/>
                    <a:pt x="203200" y="0"/>
                  </a:cubicBezTo>
                  <a:close/>
                </a:path>
              </a:pathLst>
            </a:custGeom>
            <a:solidFill>
              <a:srgbClr val="DBE5EA">
                <a:alpha val="80000"/>
              </a:srgbClr>
            </a:solidFill>
          </p:spPr>
        </p:sp>
        <p:sp>
          <p:nvSpPr>
            <p:cNvPr name="TextBox 7" id="7"/>
            <p:cNvSpPr txBox="true"/>
            <p:nvPr/>
          </p:nvSpPr>
          <p:spPr>
            <a:xfrm>
              <a:off x="0" y="-47625"/>
              <a:ext cx="1814772" cy="135333"/>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1028700" y="262110"/>
            <a:ext cx="16230600" cy="1085215"/>
          </a:xfrm>
          <a:prstGeom prst="rect">
            <a:avLst/>
          </a:prstGeom>
        </p:spPr>
        <p:txBody>
          <a:bodyPr anchor="t" rtlCol="false" tIns="0" lIns="0" bIns="0" rIns="0">
            <a:spAutoFit/>
          </a:bodyPr>
          <a:lstStyle/>
          <a:p>
            <a:pPr algn="ctr"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Analysis</a:t>
            </a:r>
          </a:p>
        </p:txBody>
      </p:sp>
      <p:sp>
        <p:nvSpPr>
          <p:cNvPr name="TextBox 9" id="9"/>
          <p:cNvSpPr txBox="true"/>
          <p:nvPr/>
        </p:nvSpPr>
        <p:spPr>
          <a:xfrm rot="0">
            <a:off x="1028700" y="1556875"/>
            <a:ext cx="16230600" cy="4086225"/>
          </a:xfrm>
          <a:prstGeom prst="rect">
            <a:avLst/>
          </a:prstGeom>
        </p:spPr>
        <p:txBody>
          <a:bodyPr anchor="t" rtlCol="false" tIns="0" lIns="0" bIns="0" rIns="0">
            <a:spAutoFit/>
          </a:bodyPr>
          <a:lstStyle/>
          <a:p>
            <a:pPr algn="just" marL="0" indent="0" lvl="0">
              <a:lnSpc>
                <a:spcPts val="4079"/>
              </a:lnSpc>
            </a:pPr>
            <a:r>
              <a:rPr lang="en-US" sz="2399">
                <a:solidFill>
                  <a:srgbClr val="0F4662"/>
                </a:solidFill>
                <a:latin typeface="Quicksand"/>
                <a:ea typeface="Quicksand"/>
                <a:cs typeface="Quicksand"/>
                <a:sym typeface="Quicksand"/>
              </a:rPr>
              <a:t>Hasil testbench menunjukkan bahwa sistem Client-Server ATM Banking System berfungsi optimal dengan semua komponen utama bekerja sesuai desain. Simulasi dimulai dengan aktivasi sinyal Reset (RST) yang menginisialisasi komponen ke kondisi awal, dan sinyal Clock (CLK) berjalan stabil dengan durasi satu detik (500ms low dan high), memastikan sinkronisasi waktu yang tepat antara ATM dan server. Komunikasi data melalui protokol Serial Peripheral Interface (SPI) berjalan lancar, dengan sinyal SDI mengirim data dari ATM ke server dan sinyal SDO memberikan respons dari server. Penggunaan opcode memungkinkan identifikasi transaksi seperti LOGIN, WITHDRAW, STORE, dan LOGOUT, sementara sinyal MESSAGE_SEND dan MESSAGE_RECEIVE memastikan transaksi diproses secara efisien.</a:t>
            </a:r>
          </a:p>
        </p:txBody>
      </p:sp>
      <p:sp>
        <p:nvSpPr>
          <p:cNvPr name="TextBox 10" id="10"/>
          <p:cNvSpPr txBox="true"/>
          <p:nvPr/>
        </p:nvSpPr>
        <p:spPr>
          <a:xfrm rot="0">
            <a:off x="1028700" y="6003243"/>
            <a:ext cx="16230600" cy="3571875"/>
          </a:xfrm>
          <a:prstGeom prst="rect">
            <a:avLst/>
          </a:prstGeom>
        </p:spPr>
        <p:txBody>
          <a:bodyPr anchor="t" rtlCol="false" tIns="0" lIns="0" bIns="0" rIns="0">
            <a:spAutoFit/>
          </a:bodyPr>
          <a:lstStyle/>
          <a:p>
            <a:pPr algn="just" marL="0" indent="0" lvl="0">
              <a:lnSpc>
                <a:spcPts val="4079"/>
              </a:lnSpc>
            </a:pPr>
            <a:r>
              <a:rPr lang="en-US" sz="2399">
                <a:solidFill>
                  <a:srgbClr val="FFFFFF"/>
                </a:solidFill>
                <a:latin typeface="Quicksand"/>
                <a:ea typeface="Quicksand"/>
                <a:cs typeface="Quicksand"/>
                <a:sym typeface="Quicksand"/>
              </a:rPr>
              <a:t>Pada sisi server, data yang diterima diproses sesuai logika yang telah dirancang, termasuk validasi ID dan PIN serta pembaruan saldo akun dengan akurat. Respon server berupa ACK menandakan transaksi berhasil, sementara NAK menandai kesalahan seperti saldo tidak mencukupi atau PIN salah. Komponen state machine pada ATM dan server berfungsi dengan baik, memastikan pergantian state yang sesuai dan pengelolaan interaksi yang efisien tanpa kehilangan atau pemrosesan data berlebihan. Selain itu, penggunaan impure function dalam testbench memungkinkan simulasi berbagai skenario transaksi realistis, memastikan sistem mampu menangani berbagai kondisi transaksi nyata dengan akurat dan andal.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599709"/>
            <a:ext cx="11534821"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Conclusion</a:t>
            </a:r>
          </a:p>
        </p:txBody>
      </p:sp>
      <p:sp>
        <p:nvSpPr>
          <p:cNvPr name="TextBox 3" id="3"/>
          <p:cNvSpPr txBox="true"/>
          <p:nvPr/>
        </p:nvSpPr>
        <p:spPr>
          <a:xfrm rot="0">
            <a:off x="2422478" y="3036654"/>
            <a:ext cx="13443044" cy="4086225"/>
          </a:xfrm>
          <a:prstGeom prst="rect">
            <a:avLst/>
          </a:prstGeom>
        </p:spPr>
        <p:txBody>
          <a:bodyPr anchor="t" rtlCol="false" tIns="0" lIns="0" bIns="0" rIns="0">
            <a:spAutoFit/>
          </a:bodyPr>
          <a:lstStyle/>
          <a:p>
            <a:pPr algn="ctr" marL="0" indent="0" lvl="0">
              <a:lnSpc>
                <a:spcPts val="4079"/>
              </a:lnSpc>
            </a:pPr>
            <a:r>
              <a:rPr lang="en-US" sz="2400">
                <a:solidFill>
                  <a:srgbClr val="0F4662"/>
                </a:solidFill>
                <a:latin typeface="Quicksand"/>
                <a:ea typeface="Quicksand"/>
                <a:cs typeface="Quicksand"/>
                <a:sym typeface="Quicksand"/>
              </a:rPr>
              <a:t>Proyek Client-Server ATM Banking System berhasil mengimplementasikan sistem digital berbasis VHDL dengan protokol SPI sebagai jalur komunikasi utama antara ATM dan server. Sistem ini mampu menangani transaksi seperti login, tarik uang, setor uang, dan logout dengan alur transaksi yang efisien melalui state machine. Pengujian menunjukkan hasil optimal dengan umpan balik yang akurat (ACK/NAK) dan pembaruan saldo yang tepat, serta kemampuan menangani berbagai skenario realistis. Fitur tambahan, seperti kode Hamming untuk koreksi error dan hardware acceleration, memperkuat keandalan sistem, menjadikannya siap untuk aplikasi perbankan nyata.</a:t>
            </a:r>
          </a:p>
        </p:txBody>
      </p:sp>
      <p:sp>
        <p:nvSpPr>
          <p:cNvPr name="AutoShape 4" id="4"/>
          <p:cNvSpPr/>
          <p:nvPr/>
        </p:nvSpPr>
        <p:spPr>
          <a:xfrm>
            <a:off x="5897880" y="2503895"/>
            <a:ext cx="6492240" cy="0"/>
          </a:xfrm>
          <a:prstGeom prst="line">
            <a:avLst/>
          </a:prstGeom>
          <a:ln cap="flat" w="76200">
            <a:solidFill>
              <a:srgbClr val="0F4662"/>
            </a:solidFill>
            <a:prstDash val="solid"/>
            <a:headEnd type="none" len="sm" w="sm"/>
            <a:tailEnd type="none" len="sm" w="sm"/>
          </a:ln>
        </p:spPr>
      </p:sp>
      <p:sp>
        <p:nvSpPr>
          <p:cNvPr name="AutoShape 5" id="5"/>
          <p:cNvSpPr/>
          <p:nvPr/>
        </p:nvSpPr>
        <p:spPr>
          <a:xfrm>
            <a:off x="5897880" y="7779462"/>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180632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04001" y="823078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8" id="8"/>
          <p:cNvSpPr/>
          <p:nvPr/>
        </p:nvSpPr>
        <p:spPr>
          <a:xfrm>
            <a:off x="2145001" y="9296400"/>
            <a:ext cx="12090954" cy="0"/>
          </a:xfrm>
          <a:prstGeom prst="line">
            <a:avLst/>
          </a:prstGeom>
          <a:ln cap="flat" w="76200">
            <a:solidFill>
              <a:srgbClr val="0F4662"/>
            </a:solidFill>
            <a:prstDash val="solid"/>
            <a:headEnd type="none" len="sm" w="sm"/>
            <a:tailEnd type="none" len="sm" w="sm"/>
          </a:ln>
        </p:spPr>
      </p:sp>
      <p:sp>
        <p:nvSpPr>
          <p:cNvPr name="TextBox 9" id="9"/>
          <p:cNvSpPr txBox="true"/>
          <p:nvPr/>
        </p:nvSpPr>
        <p:spPr>
          <a:xfrm rot="0">
            <a:off x="1028700" y="8953500"/>
            <a:ext cx="1116301" cy="485775"/>
          </a:xfrm>
          <a:prstGeom prst="rect">
            <a:avLst/>
          </a:prstGeom>
        </p:spPr>
        <p:txBody>
          <a:bodyPr anchor="t" rtlCol="false" tIns="0" lIns="0" bIns="0" rIns="0">
            <a:spAutoFit/>
          </a:bodyPr>
          <a:lstStyle/>
          <a:p>
            <a:pPr algn="l">
              <a:lnSpc>
                <a:spcPts val="4079"/>
              </a:lnSpc>
              <a:spcBef>
                <a:spcPct val="0"/>
              </a:spcBef>
            </a:pPr>
            <a:r>
              <a:rPr lang="en-US" b="true" sz="2400">
                <a:solidFill>
                  <a:srgbClr val="0F4662"/>
                </a:solidFill>
                <a:latin typeface="Quicksand Bold"/>
                <a:ea typeface="Quicksand Bold"/>
                <a:cs typeface="Quicksand Bold"/>
                <a:sym typeface="Quicksand Bold"/>
              </a:rPr>
              <a:t>PA08</a:t>
            </a:r>
          </a:p>
        </p:txBody>
      </p:sp>
      <p:sp>
        <p:nvSpPr>
          <p:cNvPr name="TextBox 10" id="10"/>
          <p:cNvSpPr txBox="true"/>
          <p:nvPr/>
        </p:nvSpPr>
        <p:spPr>
          <a:xfrm rot="0">
            <a:off x="14698470" y="8953500"/>
            <a:ext cx="2560830" cy="485775"/>
          </a:xfrm>
          <a:prstGeom prst="rect">
            <a:avLst/>
          </a:prstGeom>
        </p:spPr>
        <p:txBody>
          <a:bodyPr anchor="t" rtlCol="false" tIns="0" lIns="0" bIns="0" rIns="0">
            <a:spAutoFit/>
          </a:bodyPr>
          <a:lstStyle/>
          <a:p>
            <a:pPr algn="r">
              <a:lnSpc>
                <a:spcPts val="4079"/>
              </a:lnSpc>
              <a:spcBef>
                <a:spcPct val="0"/>
              </a:spcBef>
            </a:pPr>
            <a:r>
              <a:rPr lang="en-US" b="true" sz="2400">
                <a:solidFill>
                  <a:srgbClr val="0F4662"/>
                </a:solidFill>
                <a:latin typeface="Quicksand Bold"/>
                <a:ea typeface="Quicksand Bold"/>
                <a:cs typeface="Quicksand Bold"/>
                <a:sym typeface="Quicksand Bold"/>
              </a:rPr>
              <a:t>Final Project PSD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67178" y="2531118"/>
            <a:ext cx="10353644" cy="5345069"/>
          </a:xfrm>
          <a:custGeom>
            <a:avLst/>
            <a:gdLst/>
            <a:ahLst/>
            <a:cxnLst/>
            <a:rect r="r" b="b" t="t" l="l"/>
            <a:pathLst>
              <a:path h="5345069" w="10353644">
                <a:moveTo>
                  <a:pt x="0" y="0"/>
                </a:moveTo>
                <a:lnTo>
                  <a:pt x="10353644" y="0"/>
                </a:lnTo>
                <a:lnTo>
                  <a:pt x="10353644" y="5345069"/>
                </a:lnTo>
                <a:lnTo>
                  <a:pt x="0" y="5345069"/>
                </a:lnTo>
                <a:lnTo>
                  <a:pt x="0" y="0"/>
                </a:lnTo>
                <a:close/>
              </a:path>
            </a:pathLst>
          </a:custGeom>
          <a:blipFill>
            <a:blip r:embed="rId2"/>
            <a:stretch>
              <a:fillRect l="0" t="0" r="0" b="0"/>
            </a:stretch>
          </a:blipFill>
        </p:spPr>
      </p:sp>
      <p:grpSp>
        <p:nvGrpSpPr>
          <p:cNvPr name="Group 3" id="3"/>
          <p:cNvGrpSpPr/>
          <p:nvPr/>
        </p:nvGrpSpPr>
        <p:grpSpPr>
          <a:xfrm rot="0">
            <a:off x="-585810" y="-1836003"/>
            <a:ext cx="18873810" cy="4424825"/>
            <a:chOff x="0" y="0"/>
            <a:chExt cx="4970880" cy="1165386"/>
          </a:xfrm>
        </p:grpSpPr>
        <p:sp>
          <p:nvSpPr>
            <p:cNvPr name="Freeform 4" id="4"/>
            <p:cNvSpPr/>
            <p:nvPr/>
          </p:nvSpPr>
          <p:spPr>
            <a:xfrm flipH="false" flipV="false" rot="0">
              <a:off x="0" y="0"/>
              <a:ext cx="4970880" cy="1165386"/>
            </a:xfrm>
            <a:custGeom>
              <a:avLst/>
              <a:gdLst/>
              <a:ahLst/>
              <a:cxnLst/>
              <a:rect r="r" b="b" t="t" l="l"/>
              <a:pathLst>
                <a:path h="1165386" w="4970880">
                  <a:moveTo>
                    <a:pt x="0" y="0"/>
                  </a:moveTo>
                  <a:lnTo>
                    <a:pt x="4970880" y="0"/>
                  </a:lnTo>
                  <a:lnTo>
                    <a:pt x="4970880" y="1165386"/>
                  </a:lnTo>
                  <a:lnTo>
                    <a:pt x="0" y="1165386"/>
                  </a:lnTo>
                  <a:close/>
                </a:path>
              </a:pathLst>
            </a:custGeom>
            <a:solidFill>
              <a:srgbClr val="A9BECB"/>
            </a:solidFill>
          </p:spPr>
        </p:sp>
        <p:sp>
          <p:nvSpPr>
            <p:cNvPr name="TextBox 5" id="5"/>
            <p:cNvSpPr txBox="true"/>
            <p:nvPr/>
          </p:nvSpPr>
          <p:spPr>
            <a:xfrm>
              <a:off x="0" y="-47625"/>
              <a:ext cx="4970880" cy="1213011"/>
            </a:xfrm>
            <a:prstGeom prst="rect">
              <a:avLst/>
            </a:prstGeom>
          </p:spPr>
          <p:txBody>
            <a:bodyPr anchor="ctr" rtlCol="false" tIns="50800" lIns="50800" bIns="50800" rIns="50800"/>
            <a:lstStyle/>
            <a:p>
              <a:pPr algn="ctr">
                <a:lnSpc>
                  <a:spcPts val="2479"/>
                </a:lnSpc>
              </a:pPr>
            </a:p>
          </p:txBody>
        </p:sp>
      </p:grpSp>
      <p:sp>
        <p:nvSpPr>
          <p:cNvPr name="TextBox 6" id="6"/>
          <p:cNvSpPr txBox="true"/>
          <p:nvPr/>
        </p:nvSpPr>
        <p:spPr>
          <a:xfrm rot="0">
            <a:off x="1028700" y="914400"/>
            <a:ext cx="16230600" cy="1085215"/>
          </a:xfrm>
          <a:prstGeom prst="rect">
            <a:avLst/>
          </a:prstGeom>
        </p:spPr>
        <p:txBody>
          <a:bodyPr anchor="t" rtlCol="false" tIns="0" lIns="0" bIns="0" rIns="0">
            <a:spAutoFit/>
          </a:bodyPr>
          <a:lstStyle/>
          <a:p>
            <a:pPr algn="ctr" marL="0" indent="0" lvl="0">
              <a:lnSpc>
                <a:spcPts val="8959"/>
              </a:lnSpc>
              <a:spcBef>
                <a:spcPct val="0"/>
              </a:spcBef>
            </a:pPr>
            <a:r>
              <a:rPr lang="en-US" b="true" sz="6399" i="true">
                <a:solidFill>
                  <a:srgbClr val="FFFFFF"/>
                </a:solidFill>
                <a:latin typeface="Cormorant Garamond Bold Italics"/>
                <a:ea typeface="Cormorant Garamond Bold Italics"/>
                <a:cs typeface="Cormorant Garamond Bold Italics"/>
                <a:sym typeface="Cormorant Garamond Bold Italics"/>
              </a:rPr>
              <a:t>Appendecies</a:t>
            </a:r>
          </a:p>
        </p:txBody>
      </p:sp>
      <p:grpSp>
        <p:nvGrpSpPr>
          <p:cNvPr name="Group 7" id="7"/>
          <p:cNvGrpSpPr/>
          <p:nvPr/>
        </p:nvGrpSpPr>
        <p:grpSpPr>
          <a:xfrm rot="0">
            <a:off x="5407435" y="7821462"/>
            <a:ext cx="7523172" cy="532515"/>
            <a:chOff x="0" y="0"/>
            <a:chExt cx="1981412" cy="140251"/>
          </a:xfrm>
        </p:grpSpPr>
        <p:sp>
          <p:nvSpPr>
            <p:cNvPr name="Freeform 8" id="8"/>
            <p:cNvSpPr/>
            <p:nvPr/>
          </p:nvSpPr>
          <p:spPr>
            <a:xfrm flipH="false" flipV="false" rot="0">
              <a:off x="0" y="0"/>
              <a:ext cx="1981412" cy="140251"/>
            </a:xfrm>
            <a:custGeom>
              <a:avLst/>
              <a:gdLst/>
              <a:ahLst/>
              <a:cxnLst/>
              <a:rect r="r" b="b" t="t" l="l"/>
              <a:pathLst>
                <a:path h="140251" w="1981412">
                  <a:moveTo>
                    <a:pt x="70125" y="0"/>
                  </a:moveTo>
                  <a:lnTo>
                    <a:pt x="1911286" y="0"/>
                  </a:lnTo>
                  <a:cubicBezTo>
                    <a:pt x="1929885" y="0"/>
                    <a:pt x="1947721" y="7388"/>
                    <a:pt x="1960872" y="20539"/>
                  </a:cubicBezTo>
                  <a:cubicBezTo>
                    <a:pt x="1974024" y="33690"/>
                    <a:pt x="1981412" y="51527"/>
                    <a:pt x="1981412" y="70125"/>
                  </a:cubicBezTo>
                  <a:lnTo>
                    <a:pt x="1981412" y="70125"/>
                  </a:lnTo>
                  <a:cubicBezTo>
                    <a:pt x="1981412" y="88724"/>
                    <a:pt x="1974024" y="106561"/>
                    <a:pt x="1960872" y="119712"/>
                  </a:cubicBezTo>
                  <a:cubicBezTo>
                    <a:pt x="1947721" y="132863"/>
                    <a:pt x="1929885" y="140251"/>
                    <a:pt x="1911286" y="140251"/>
                  </a:cubicBezTo>
                  <a:lnTo>
                    <a:pt x="70125" y="140251"/>
                  </a:lnTo>
                  <a:cubicBezTo>
                    <a:pt x="51527" y="140251"/>
                    <a:pt x="33690" y="132863"/>
                    <a:pt x="20539" y="119712"/>
                  </a:cubicBezTo>
                  <a:cubicBezTo>
                    <a:pt x="7388" y="106561"/>
                    <a:pt x="0" y="88724"/>
                    <a:pt x="0" y="70125"/>
                  </a:cubicBezTo>
                  <a:lnTo>
                    <a:pt x="0" y="70125"/>
                  </a:lnTo>
                  <a:cubicBezTo>
                    <a:pt x="0" y="51527"/>
                    <a:pt x="7388" y="33690"/>
                    <a:pt x="20539" y="20539"/>
                  </a:cubicBezTo>
                  <a:cubicBezTo>
                    <a:pt x="33690" y="7388"/>
                    <a:pt x="51527" y="0"/>
                    <a:pt x="70125" y="0"/>
                  </a:cubicBezTo>
                  <a:close/>
                </a:path>
              </a:pathLst>
            </a:custGeom>
            <a:solidFill>
              <a:srgbClr val="7994A0"/>
            </a:solidFill>
          </p:spPr>
        </p:sp>
        <p:sp>
          <p:nvSpPr>
            <p:cNvPr name="TextBox 9" id="9"/>
            <p:cNvSpPr txBox="true"/>
            <p:nvPr/>
          </p:nvSpPr>
          <p:spPr>
            <a:xfrm>
              <a:off x="0" y="-123825"/>
              <a:ext cx="1981412" cy="264076"/>
            </a:xfrm>
            <a:prstGeom prst="rect">
              <a:avLst/>
            </a:prstGeom>
          </p:spPr>
          <p:txBody>
            <a:bodyPr anchor="ctr" rtlCol="false" tIns="50800" lIns="50800" bIns="50800" rIns="50800"/>
            <a:lstStyle/>
            <a:p>
              <a:pPr algn="ctr">
                <a:lnSpc>
                  <a:spcPts val="4079"/>
                </a:lnSpc>
              </a:pPr>
            </a:p>
          </p:txBody>
        </p:sp>
      </p:grpSp>
      <p:sp>
        <p:nvSpPr>
          <p:cNvPr name="TextBox 10" id="10"/>
          <p:cNvSpPr txBox="true"/>
          <p:nvPr/>
        </p:nvSpPr>
        <p:spPr>
          <a:xfrm rot="0">
            <a:off x="5959264" y="7752362"/>
            <a:ext cx="6369472" cy="485775"/>
          </a:xfrm>
          <a:prstGeom prst="rect">
            <a:avLst/>
          </a:prstGeom>
        </p:spPr>
        <p:txBody>
          <a:bodyPr anchor="t" rtlCol="false" tIns="0" lIns="0" bIns="0" rIns="0">
            <a:spAutoFit/>
          </a:bodyPr>
          <a:lstStyle/>
          <a:p>
            <a:pPr algn="ctr">
              <a:lnSpc>
                <a:spcPts val="4079"/>
              </a:lnSpc>
              <a:spcBef>
                <a:spcPct val="0"/>
              </a:spcBef>
            </a:pPr>
            <a:r>
              <a:rPr lang="en-US" b="true" sz="2400">
                <a:solidFill>
                  <a:srgbClr val="FFFFFF"/>
                </a:solidFill>
                <a:latin typeface="Quicksand Bold"/>
                <a:ea typeface="Quicksand Bold"/>
                <a:cs typeface="Quicksand Bold"/>
                <a:sym typeface="Quicksand Bold"/>
              </a:rPr>
              <a:t>Configuration of 1 server with 3 ATM clients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58041" y="5825543"/>
            <a:ext cx="11301259" cy="3432757"/>
          </a:xfrm>
          <a:custGeom>
            <a:avLst/>
            <a:gdLst/>
            <a:ahLst/>
            <a:cxnLst/>
            <a:rect r="r" b="b" t="t" l="l"/>
            <a:pathLst>
              <a:path h="3432757" w="11301259">
                <a:moveTo>
                  <a:pt x="0" y="0"/>
                </a:moveTo>
                <a:lnTo>
                  <a:pt x="11301259" y="0"/>
                </a:lnTo>
                <a:lnTo>
                  <a:pt x="11301259" y="3432757"/>
                </a:lnTo>
                <a:lnTo>
                  <a:pt x="0" y="3432757"/>
                </a:lnTo>
                <a:lnTo>
                  <a:pt x="0" y="0"/>
                </a:lnTo>
                <a:close/>
              </a:path>
            </a:pathLst>
          </a:custGeom>
          <a:blipFill>
            <a:blip r:embed="rId2"/>
            <a:stretch>
              <a:fillRect l="0" t="0" r="0" b="0"/>
            </a:stretch>
          </a:blipFill>
        </p:spPr>
      </p:sp>
      <p:grpSp>
        <p:nvGrpSpPr>
          <p:cNvPr name="Group 3" id="3"/>
          <p:cNvGrpSpPr/>
          <p:nvPr/>
        </p:nvGrpSpPr>
        <p:grpSpPr>
          <a:xfrm rot="0">
            <a:off x="-117975" y="-2212412"/>
            <a:ext cx="18873810" cy="4424825"/>
            <a:chOff x="0" y="0"/>
            <a:chExt cx="4970880" cy="1165386"/>
          </a:xfrm>
        </p:grpSpPr>
        <p:sp>
          <p:nvSpPr>
            <p:cNvPr name="Freeform 4" id="4"/>
            <p:cNvSpPr/>
            <p:nvPr/>
          </p:nvSpPr>
          <p:spPr>
            <a:xfrm flipH="false" flipV="false" rot="0">
              <a:off x="0" y="0"/>
              <a:ext cx="4970880" cy="1165386"/>
            </a:xfrm>
            <a:custGeom>
              <a:avLst/>
              <a:gdLst/>
              <a:ahLst/>
              <a:cxnLst/>
              <a:rect r="r" b="b" t="t" l="l"/>
              <a:pathLst>
                <a:path h="1165386" w="4970880">
                  <a:moveTo>
                    <a:pt x="0" y="0"/>
                  </a:moveTo>
                  <a:lnTo>
                    <a:pt x="4970880" y="0"/>
                  </a:lnTo>
                  <a:lnTo>
                    <a:pt x="4970880" y="1165386"/>
                  </a:lnTo>
                  <a:lnTo>
                    <a:pt x="0" y="1165386"/>
                  </a:lnTo>
                  <a:close/>
                </a:path>
              </a:pathLst>
            </a:custGeom>
            <a:solidFill>
              <a:srgbClr val="A9BECB"/>
            </a:solidFill>
          </p:spPr>
        </p:sp>
        <p:sp>
          <p:nvSpPr>
            <p:cNvPr name="TextBox 5" id="5"/>
            <p:cNvSpPr txBox="true"/>
            <p:nvPr/>
          </p:nvSpPr>
          <p:spPr>
            <a:xfrm>
              <a:off x="0" y="-47625"/>
              <a:ext cx="4970880" cy="1213011"/>
            </a:xfrm>
            <a:prstGeom prst="rect">
              <a:avLst/>
            </a:prstGeom>
          </p:spPr>
          <p:txBody>
            <a:bodyPr anchor="ctr" rtlCol="false" tIns="50800" lIns="50800" bIns="50800" rIns="50800"/>
            <a:lstStyle/>
            <a:p>
              <a:pPr algn="ctr">
                <a:lnSpc>
                  <a:spcPts val="2479"/>
                </a:lnSpc>
              </a:pPr>
            </a:p>
          </p:txBody>
        </p:sp>
      </p:grpSp>
      <p:sp>
        <p:nvSpPr>
          <p:cNvPr name="TextBox 6" id="6"/>
          <p:cNvSpPr txBox="true"/>
          <p:nvPr/>
        </p:nvSpPr>
        <p:spPr>
          <a:xfrm rot="0">
            <a:off x="1028700" y="428942"/>
            <a:ext cx="16230600" cy="1085215"/>
          </a:xfrm>
          <a:prstGeom prst="rect">
            <a:avLst/>
          </a:prstGeom>
        </p:spPr>
        <p:txBody>
          <a:bodyPr anchor="t" rtlCol="false" tIns="0" lIns="0" bIns="0" rIns="0">
            <a:spAutoFit/>
          </a:bodyPr>
          <a:lstStyle/>
          <a:p>
            <a:pPr algn="ctr" marL="0" indent="0" lvl="0">
              <a:lnSpc>
                <a:spcPts val="8959"/>
              </a:lnSpc>
              <a:spcBef>
                <a:spcPct val="0"/>
              </a:spcBef>
            </a:pPr>
            <a:r>
              <a:rPr lang="en-US" b="true" sz="6399" i="true">
                <a:solidFill>
                  <a:srgbClr val="FFFFFF"/>
                </a:solidFill>
                <a:latin typeface="Cormorant Garamond Bold Italics"/>
                <a:ea typeface="Cormorant Garamond Bold Italics"/>
                <a:cs typeface="Cormorant Garamond Bold Italics"/>
                <a:sym typeface="Cormorant Garamond Bold Italics"/>
              </a:rPr>
              <a:t>Appendecies</a:t>
            </a:r>
          </a:p>
        </p:txBody>
      </p:sp>
      <p:sp>
        <p:nvSpPr>
          <p:cNvPr name="Freeform 7" id="7"/>
          <p:cNvSpPr/>
          <p:nvPr/>
        </p:nvSpPr>
        <p:spPr>
          <a:xfrm flipH="false" flipV="false" rot="0">
            <a:off x="1028700" y="2277775"/>
            <a:ext cx="12784748" cy="3547768"/>
          </a:xfrm>
          <a:custGeom>
            <a:avLst/>
            <a:gdLst/>
            <a:ahLst/>
            <a:cxnLst/>
            <a:rect r="r" b="b" t="t" l="l"/>
            <a:pathLst>
              <a:path h="3547768" w="12784748">
                <a:moveTo>
                  <a:pt x="0" y="0"/>
                </a:moveTo>
                <a:lnTo>
                  <a:pt x="12784748" y="0"/>
                </a:lnTo>
                <a:lnTo>
                  <a:pt x="12784748" y="3547768"/>
                </a:lnTo>
                <a:lnTo>
                  <a:pt x="0" y="3547768"/>
                </a:lnTo>
                <a:lnTo>
                  <a:pt x="0" y="0"/>
                </a:lnTo>
                <a:close/>
              </a:path>
            </a:pathLst>
          </a:custGeom>
          <a:blipFill>
            <a:blip r:embed="rId3"/>
            <a:stretch>
              <a:fillRect l="0" t="0" r="0" b="0"/>
            </a:stretch>
          </a:blipFill>
        </p:spPr>
      </p:sp>
      <p:grpSp>
        <p:nvGrpSpPr>
          <p:cNvPr name="Group 8" id="8"/>
          <p:cNvGrpSpPr/>
          <p:nvPr/>
        </p:nvGrpSpPr>
        <p:grpSpPr>
          <a:xfrm rot="0">
            <a:off x="5130775" y="5203652"/>
            <a:ext cx="4495042" cy="532515"/>
            <a:chOff x="0" y="0"/>
            <a:chExt cx="1183879" cy="140251"/>
          </a:xfrm>
        </p:grpSpPr>
        <p:sp>
          <p:nvSpPr>
            <p:cNvPr name="Freeform 9" id="9"/>
            <p:cNvSpPr/>
            <p:nvPr/>
          </p:nvSpPr>
          <p:spPr>
            <a:xfrm flipH="false" flipV="false" rot="0">
              <a:off x="0" y="0"/>
              <a:ext cx="1183879" cy="140251"/>
            </a:xfrm>
            <a:custGeom>
              <a:avLst/>
              <a:gdLst/>
              <a:ahLst/>
              <a:cxnLst/>
              <a:rect r="r" b="b" t="t" l="l"/>
              <a:pathLst>
                <a:path h="140251" w="1183879">
                  <a:moveTo>
                    <a:pt x="70125" y="0"/>
                  </a:moveTo>
                  <a:lnTo>
                    <a:pt x="1113754" y="0"/>
                  </a:lnTo>
                  <a:cubicBezTo>
                    <a:pt x="1132352" y="0"/>
                    <a:pt x="1150189" y="7388"/>
                    <a:pt x="1163340" y="20539"/>
                  </a:cubicBezTo>
                  <a:cubicBezTo>
                    <a:pt x="1176491" y="33690"/>
                    <a:pt x="1183879" y="51527"/>
                    <a:pt x="1183879" y="70125"/>
                  </a:cubicBezTo>
                  <a:lnTo>
                    <a:pt x="1183879" y="70125"/>
                  </a:lnTo>
                  <a:cubicBezTo>
                    <a:pt x="1183879" y="88724"/>
                    <a:pt x="1176491" y="106561"/>
                    <a:pt x="1163340" y="119712"/>
                  </a:cubicBezTo>
                  <a:cubicBezTo>
                    <a:pt x="1150189" y="132863"/>
                    <a:pt x="1132352" y="140251"/>
                    <a:pt x="1113754" y="140251"/>
                  </a:cubicBezTo>
                  <a:lnTo>
                    <a:pt x="70125" y="140251"/>
                  </a:lnTo>
                  <a:cubicBezTo>
                    <a:pt x="51527" y="140251"/>
                    <a:pt x="33690" y="132863"/>
                    <a:pt x="20539" y="119712"/>
                  </a:cubicBezTo>
                  <a:cubicBezTo>
                    <a:pt x="7388" y="106561"/>
                    <a:pt x="0" y="88724"/>
                    <a:pt x="0" y="70125"/>
                  </a:cubicBezTo>
                  <a:lnTo>
                    <a:pt x="0" y="70125"/>
                  </a:lnTo>
                  <a:cubicBezTo>
                    <a:pt x="0" y="51527"/>
                    <a:pt x="7388" y="33690"/>
                    <a:pt x="20539" y="20539"/>
                  </a:cubicBezTo>
                  <a:cubicBezTo>
                    <a:pt x="33690" y="7388"/>
                    <a:pt x="51527" y="0"/>
                    <a:pt x="70125" y="0"/>
                  </a:cubicBezTo>
                  <a:close/>
                </a:path>
              </a:pathLst>
            </a:custGeom>
            <a:solidFill>
              <a:srgbClr val="7994A0"/>
            </a:solidFill>
          </p:spPr>
        </p:sp>
        <p:sp>
          <p:nvSpPr>
            <p:cNvPr name="TextBox 10" id="10"/>
            <p:cNvSpPr txBox="true"/>
            <p:nvPr/>
          </p:nvSpPr>
          <p:spPr>
            <a:xfrm>
              <a:off x="0" y="-123825"/>
              <a:ext cx="1183879" cy="264076"/>
            </a:xfrm>
            <a:prstGeom prst="rect">
              <a:avLst/>
            </a:prstGeom>
          </p:spPr>
          <p:txBody>
            <a:bodyPr anchor="ctr" rtlCol="false" tIns="50800" lIns="50800" bIns="50800" rIns="50800"/>
            <a:lstStyle/>
            <a:p>
              <a:pPr algn="ctr">
                <a:lnSpc>
                  <a:spcPts val="4079"/>
                </a:lnSpc>
              </a:pPr>
            </a:p>
          </p:txBody>
        </p:sp>
      </p:grpSp>
      <p:sp>
        <p:nvSpPr>
          <p:cNvPr name="TextBox 11" id="11"/>
          <p:cNvSpPr txBox="true"/>
          <p:nvPr/>
        </p:nvSpPr>
        <p:spPr>
          <a:xfrm rot="0">
            <a:off x="5523218" y="5109233"/>
            <a:ext cx="3795712" cy="485775"/>
          </a:xfrm>
          <a:prstGeom prst="rect">
            <a:avLst/>
          </a:prstGeom>
        </p:spPr>
        <p:txBody>
          <a:bodyPr anchor="t" rtlCol="false" tIns="0" lIns="0" bIns="0" rIns="0">
            <a:spAutoFit/>
          </a:bodyPr>
          <a:lstStyle/>
          <a:p>
            <a:pPr algn="ctr">
              <a:lnSpc>
                <a:spcPts val="4079"/>
              </a:lnSpc>
              <a:spcBef>
                <a:spcPct val="0"/>
              </a:spcBef>
            </a:pPr>
            <a:r>
              <a:rPr lang="en-US" b="true" sz="2400">
                <a:solidFill>
                  <a:srgbClr val="FFFFFF"/>
                </a:solidFill>
                <a:latin typeface="Quicksand Bold"/>
                <a:ea typeface="Quicksand Bold"/>
                <a:cs typeface="Quicksand Bold"/>
                <a:sym typeface="Quicksand Bold"/>
              </a:rPr>
              <a:t>Server + Server database</a:t>
            </a:r>
          </a:p>
        </p:txBody>
      </p:sp>
      <p:grpSp>
        <p:nvGrpSpPr>
          <p:cNvPr name="Group 12" id="12"/>
          <p:cNvGrpSpPr/>
          <p:nvPr/>
        </p:nvGrpSpPr>
        <p:grpSpPr>
          <a:xfrm rot="0">
            <a:off x="10533546" y="9258300"/>
            <a:ext cx="2153365" cy="414454"/>
            <a:chOff x="0" y="0"/>
            <a:chExt cx="567141" cy="109157"/>
          </a:xfrm>
        </p:grpSpPr>
        <p:sp>
          <p:nvSpPr>
            <p:cNvPr name="Freeform 13" id="13"/>
            <p:cNvSpPr/>
            <p:nvPr/>
          </p:nvSpPr>
          <p:spPr>
            <a:xfrm flipH="false" flipV="false" rot="0">
              <a:off x="0" y="0"/>
              <a:ext cx="567141" cy="109157"/>
            </a:xfrm>
            <a:custGeom>
              <a:avLst/>
              <a:gdLst/>
              <a:ahLst/>
              <a:cxnLst/>
              <a:rect r="r" b="b" t="t" l="l"/>
              <a:pathLst>
                <a:path h="109157" w="567141">
                  <a:moveTo>
                    <a:pt x="54578" y="0"/>
                  </a:moveTo>
                  <a:lnTo>
                    <a:pt x="512563" y="0"/>
                  </a:lnTo>
                  <a:cubicBezTo>
                    <a:pt x="527038" y="0"/>
                    <a:pt x="540920" y="5750"/>
                    <a:pt x="551156" y="15986"/>
                  </a:cubicBezTo>
                  <a:cubicBezTo>
                    <a:pt x="561391" y="26221"/>
                    <a:pt x="567141" y="40103"/>
                    <a:pt x="567141" y="54578"/>
                  </a:cubicBezTo>
                  <a:lnTo>
                    <a:pt x="567141" y="54578"/>
                  </a:lnTo>
                  <a:cubicBezTo>
                    <a:pt x="567141" y="84721"/>
                    <a:pt x="542706" y="109157"/>
                    <a:pt x="512563" y="109157"/>
                  </a:cubicBezTo>
                  <a:lnTo>
                    <a:pt x="54578" y="109157"/>
                  </a:lnTo>
                  <a:cubicBezTo>
                    <a:pt x="40103" y="109157"/>
                    <a:pt x="26221" y="103406"/>
                    <a:pt x="15986" y="93171"/>
                  </a:cubicBezTo>
                  <a:cubicBezTo>
                    <a:pt x="5750" y="82936"/>
                    <a:pt x="0" y="69053"/>
                    <a:pt x="0" y="54578"/>
                  </a:cubicBezTo>
                  <a:lnTo>
                    <a:pt x="0" y="54578"/>
                  </a:lnTo>
                  <a:cubicBezTo>
                    <a:pt x="0" y="40103"/>
                    <a:pt x="5750" y="26221"/>
                    <a:pt x="15986" y="15986"/>
                  </a:cubicBezTo>
                  <a:cubicBezTo>
                    <a:pt x="26221" y="5750"/>
                    <a:pt x="40103" y="0"/>
                    <a:pt x="54578" y="0"/>
                  </a:cubicBezTo>
                  <a:close/>
                </a:path>
              </a:pathLst>
            </a:custGeom>
            <a:solidFill>
              <a:srgbClr val="7994A0"/>
            </a:solidFill>
          </p:spPr>
        </p:sp>
        <p:sp>
          <p:nvSpPr>
            <p:cNvPr name="TextBox 14" id="14"/>
            <p:cNvSpPr txBox="true"/>
            <p:nvPr/>
          </p:nvSpPr>
          <p:spPr>
            <a:xfrm>
              <a:off x="0" y="-123825"/>
              <a:ext cx="567141" cy="232982"/>
            </a:xfrm>
            <a:prstGeom prst="rect">
              <a:avLst/>
            </a:prstGeom>
          </p:spPr>
          <p:txBody>
            <a:bodyPr anchor="ctr" rtlCol="false" tIns="50800" lIns="50800" bIns="50800" rIns="50800"/>
            <a:lstStyle/>
            <a:p>
              <a:pPr algn="ctr">
                <a:lnSpc>
                  <a:spcPts val="4079"/>
                </a:lnSpc>
              </a:pPr>
            </a:p>
          </p:txBody>
        </p:sp>
      </p:grpSp>
      <p:sp>
        <p:nvSpPr>
          <p:cNvPr name="TextBox 15" id="15"/>
          <p:cNvSpPr txBox="true"/>
          <p:nvPr/>
        </p:nvSpPr>
        <p:spPr>
          <a:xfrm rot="0">
            <a:off x="10946943" y="9134475"/>
            <a:ext cx="1323454" cy="485775"/>
          </a:xfrm>
          <a:prstGeom prst="rect">
            <a:avLst/>
          </a:prstGeom>
        </p:spPr>
        <p:txBody>
          <a:bodyPr anchor="t" rtlCol="false" tIns="0" lIns="0" bIns="0" rIns="0">
            <a:spAutoFit/>
          </a:bodyPr>
          <a:lstStyle/>
          <a:p>
            <a:pPr algn="ctr">
              <a:lnSpc>
                <a:spcPts val="4079"/>
              </a:lnSpc>
              <a:spcBef>
                <a:spcPct val="0"/>
              </a:spcBef>
            </a:pPr>
            <a:r>
              <a:rPr lang="en-US" b="true" sz="2400">
                <a:solidFill>
                  <a:srgbClr val="FFFFFF"/>
                </a:solidFill>
                <a:latin typeface="Quicksand Bold"/>
                <a:ea typeface="Quicksand Bold"/>
                <a:cs typeface="Quicksand Bold"/>
                <a:sym typeface="Quicksand Bold"/>
              </a:rPr>
              <a:t>ATM FSM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442710" y="3369664"/>
            <a:ext cx="11402580" cy="3185722"/>
          </a:xfrm>
          <a:prstGeom prst="rect">
            <a:avLst/>
          </a:prstGeom>
        </p:spPr>
        <p:txBody>
          <a:bodyPr anchor="t" rtlCol="false" tIns="0" lIns="0" bIns="0" rIns="0">
            <a:spAutoFit/>
          </a:bodyPr>
          <a:lstStyle/>
          <a:p>
            <a:pPr algn="ctr" marL="0" indent="0" lvl="0">
              <a:lnSpc>
                <a:spcPts val="26009"/>
              </a:lnSpc>
              <a:spcBef>
                <a:spcPct val="0"/>
              </a:spcBef>
            </a:pPr>
            <a:r>
              <a:rPr lang="en-US" b="true" sz="18577" i="true">
                <a:solidFill>
                  <a:srgbClr val="0F4662"/>
                </a:solidFill>
                <a:latin typeface="Cormorant Garamond Bold Italics"/>
                <a:ea typeface="Cormorant Garamond Bold Italics"/>
                <a:cs typeface="Cormorant Garamond Bold Italics"/>
                <a:sym typeface="Cormorant Garamond Bold Italics"/>
              </a:rPr>
              <a:t>Thank you</a:t>
            </a:r>
          </a:p>
        </p:txBody>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322179" y="6782347"/>
            <a:ext cx="11643643" cy="529811"/>
          </a:xfrm>
          <a:prstGeom prst="rect">
            <a:avLst/>
          </a:prstGeom>
        </p:spPr>
        <p:txBody>
          <a:bodyPr anchor="t" rtlCol="false" tIns="0" lIns="0" bIns="0" rIns="0">
            <a:spAutoFit/>
          </a:bodyPr>
          <a:lstStyle/>
          <a:p>
            <a:pPr algn="ctr" marL="0" indent="0" lvl="0">
              <a:lnSpc>
                <a:spcPts val="4397"/>
              </a:lnSpc>
              <a:spcBef>
                <a:spcPct val="0"/>
              </a:spcBef>
            </a:pPr>
            <a:r>
              <a:rPr lang="en-US" b="true" sz="3141">
                <a:solidFill>
                  <a:srgbClr val="0F4662"/>
                </a:solidFill>
                <a:latin typeface="Quicksand Bold"/>
                <a:ea typeface="Quicksand Bold"/>
                <a:cs typeface="Quicksand Bold"/>
                <a:sym typeface="Quicksand Bold"/>
              </a:rPr>
              <a:t>Group PA08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099486"/>
            <a:chOff x="0" y="0"/>
            <a:chExt cx="4816593" cy="1079700"/>
          </a:xfrm>
        </p:grpSpPr>
        <p:sp>
          <p:nvSpPr>
            <p:cNvPr name="Freeform 3" id="3"/>
            <p:cNvSpPr/>
            <p:nvPr/>
          </p:nvSpPr>
          <p:spPr>
            <a:xfrm flipH="false" flipV="false" rot="0">
              <a:off x="0" y="0"/>
              <a:ext cx="4816592" cy="1079700"/>
            </a:xfrm>
            <a:custGeom>
              <a:avLst/>
              <a:gdLst/>
              <a:ahLst/>
              <a:cxnLst/>
              <a:rect r="r" b="b" t="t" l="l"/>
              <a:pathLst>
                <a:path h="1079700" w="4816592">
                  <a:moveTo>
                    <a:pt x="0" y="0"/>
                  </a:moveTo>
                  <a:lnTo>
                    <a:pt x="4816592" y="0"/>
                  </a:lnTo>
                  <a:lnTo>
                    <a:pt x="4816592" y="1079700"/>
                  </a:lnTo>
                  <a:lnTo>
                    <a:pt x="0" y="1079700"/>
                  </a:lnTo>
                  <a:close/>
                </a:path>
              </a:pathLst>
            </a:custGeom>
            <a:solidFill>
              <a:srgbClr val="DBE5EA"/>
            </a:solidFill>
          </p:spPr>
        </p:sp>
        <p:sp>
          <p:nvSpPr>
            <p:cNvPr name="TextBox 4" id="4"/>
            <p:cNvSpPr txBox="true"/>
            <p:nvPr/>
          </p:nvSpPr>
          <p:spPr>
            <a:xfrm>
              <a:off x="0" y="-47625"/>
              <a:ext cx="4816593" cy="1127325"/>
            </a:xfrm>
            <a:prstGeom prst="rect">
              <a:avLst/>
            </a:prstGeom>
          </p:spPr>
          <p:txBody>
            <a:bodyPr anchor="ctr" rtlCol="false" tIns="50800" lIns="50800" bIns="50800" rIns="50800"/>
            <a:lstStyle/>
            <a:p>
              <a:pPr algn="ctr">
                <a:lnSpc>
                  <a:spcPts val="3693"/>
                </a:lnSpc>
              </a:pPr>
            </a:p>
          </p:txBody>
        </p:sp>
      </p:grpSp>
      <p:sp>
        <p:nvSpPr>
          <p:cNvPr name="AutoShape 5" id="5"/>
          <p:cNvSpPr/>
          <p:nvPr/>
        </p:nvSpPr>
        <p:spPr>
          <a:xfrm>
            <a:off x="5897880" y="8681205"/>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529723"/>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69163" y="2546764"/>
            <a:ext cx="3152142" cy="315214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7314" t="0" r="-43620" b="0"/>
              </a:stretch>
            </a:blipFill>
          </p:spPr>
        </p:sp>
      </p:grpSp>
      <p:grpSp>
        <p:nvGrpSpPr>
          <p:cNvPr name="Group 9" id="9"/>
          <p:cNvGrpSpPr/>
          <p:nvPr/>
        </p:nvGrpSpPr>
        <p:grpSpPr>
          <a:xfrm rot="0">
            <a:off x="9734185" y="2546764"/>
            <a:ext cx="3152142" cy="315214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1292" t="0" r="-24085" b="-107171"/>
              </a:stretch>
            </a:blipFill>
          </p:spPr>
        </p:sp>
      </p:grpSp>
      <p:grpSp>
        <p:nvGrpSpPr>
          <p:cNvPr name="Group 11" id="11"/>
          <p:cNvGrpSpPr/>
          <p:nvPr/>
        </p:nvGrpSpPr>
        <p:grpSpPr>
          <a:xfrm rot="0">
            <a:off x="14066695" y="2546764"/>
            <a:ext cx="3152142" cy="315214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53239" t="-94970" r="-53250" b="-80349"/>
              </a:stretch>
            </a:blipFill>
          </p:spPr>
        </p:sp>
      </p:grpSp>
      <p:grpSp>
        <p:nvGrpSpPr>
          <p:cNvPr name="Group 13" id="13"/>
          <p:cNvGrpSpPr/>
          <p:nvPr/>
        </p:nvGrpSpPr>
        <p:grpSpPr>
          <a:xfrm rot="0">
            <a:off x="5401674" y="2546764"/>
            <a:ext cx="3152142" cy="315214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0" r="0" b="0"/>
              </a:stretch>
            </a:blipFill>
          </p:spPr>
        </p:sp>
      </p:grpSp>
      <p:sp>
        <p:nvSpPr>
          <p:cNvPr name="Freeform 15" id="15"/>
          <p:cNvSpPr/>
          <p:nvPr/>
        </p:nvSpPr>
        <p:spPr>
          <a:xfrm flipH="false" flipV="false" rot="0">
            <a:off x="-1932720" y="5698906"/>
            <a:ext cx="7334394" cy="4853148"/>
          </a:xfrm>
          <a:custGeom>
            <a:avLst/>
            <a:gdLst/>
            <a:ahLst/>
            <a:cxnLst/>
            <a:rect r="r" b="b" t="t" l="l"/>
            <a:pathLst>
              <a:path h="4853148" w="7334394">
                <a:moveTo>
                  <a:pt x="0" y="0"/>
                </a:moveTo>
                <a:lnTo>
                  <a:pt x="7334394" y="0"/>
                </a:lnTo>
                <a:lnTo>
                  <a:pt x="7334394" y="4853148"/>
                </a:lnTo>
                <a:lnTo>
                  <a:pt x="0" y="48531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3349385">
            <a:off x="12590437" y="5870087"/>
            <a:ext cx="8967484" cy="4510785"/>
          </a:xfrm>
          <a:custGeom>
            <a:avLst/>
            <a:gdLst/>
            <a:ahLst/>
            <a:cxnLst/>
            <a:rect r="r" b="b" t="t" l="l"/>
            <a:pathLst>
              <a:path h="4510785" w="8967484">
                <a:moveTo>
                  <a:pt x="0" y="0"/>
                </a:moveTo>
                <a:lnTo>
                  <a:pt x="8967484" y="0"/>
                </a:lnTo>
                <a:lnTo>
                  <a:pt x="8967484" y="4510786"/>
                </a:lnTo>
                <a:lnTo>
                  <a:pt x="0" y="45107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1028700" y="599709"/>
            <a:ext cx="9914964"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Team Members</a:t>
            </a:r>
          </a:p>
        </p:txBody>
      </p:sp>
      <p:sp>
        <p:nvSpPr>
          <p:cNvPr name="TextBox 18" id="18"/>
          <p:cNvSpPr txBox="true"/>
          <p:nvPr/>
        </p:nvSpPr>
        <p:spPr>
          <a:xfrm rot="0">
            <a:off x="9187358" y="5942219"/>
            <a:ext cx="4245795" cy="422275"/>
          </a:xfrm>
          <a:prstGeom prst="rect">
            <a:avLst/>
          </a:prstGeom>
        </p:spPr>
        <p:txBody>
          <a:bodyPr anchor="t" rtlCol="false" tIns="0" lIns="0" bIns="0" rIns="0">
            <a:spAutoFit/>
          </a:bodyPr>
          <a:lstStyle/>
          <a:p>
            <a:pPr algn="ctr" marL="0" indent="0" lvl="0">
              <a:lnSpc>
                <a:spcPts val="3499"/>
              </a:lnSpc>
              <a:spcBef>
                <a:spcPct val="0"/>
              </a:spcBef>
            </a:pPr>
            <a:r>
              <a:rPr lang="en-US" b="true" sz="2499">
                <a:solidFill>
                  <a:srgbClr val="0F4662"/>
                </a:solidFill>
                <a:latin typeface="Quicksand Bold"/>
                <a:ea typeface="Quicksand Bold"/>
                <a:cs typeface="Quicksand Bold"/>
                <a:sym typeface="Quicksand Bold"/>
              </a:rPr>
              <a:t>Muhammad Nadzhif Fikri</a:t>
            </a:r>
          </a:p>
        </p:txBody>
      </p:sp>
      <p:sp>
        <p:nvSpPr>
          <p:cNvPr name="TextBox 19" id="19"/>
          <p:cNvSpPr txBox="true"/>
          <p:nvPr/>
        </p:nvSpPr>
        <p:spPr>
          <a:xfrm rot="0">
            <a:off x="10288721" y="6513121"/>
            <a:ext cx="2125456" cy="422275"/>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0F4662"/>
                </a:solidFill>
                <a:latin typeface="Quicksand"/>
                <a:ea typeface="Quicksand"/>
                <a:cs typeface="Quicksand"/>
                <a:sym typeface="Quicksand"/>
              </a:rPr>
              <a:t>2306210102</a:t>
            </a:r>
          </a:p>
        </p:txBody>
      </p:sp>
      <p:sp>
        <p:nvSpPr>
          <p:cNvPr name="TextBox 20" id="20"/>
          <p:cNvSpPr txBox="true"/>
          <p:nvPr/>
        </p:nvSpPr>
        <p:spPr>
          <a:xfrm rot="0">
            <a:off x="14127494" y="5942219"/>
            <a:ext cx="3030543" cy="422275"/>
          </a:xfrm>
          <a:prstGeom prst="rect">
            <a:avLst/>
          </a:prstGeom>
        </p:spPr>
        <p:txBody>
          <a:bodyPr anchor="t" rtlCol="false" tIns="0" lIns="0" bIns="0" rIns="0">
            <a:spAutoFit/>
          </a:bodyPr>
          <a:lstStyle/>
          <a:p>
            <a:pPr algn="ctr" marL="0" indent="0" lvl="0">
              <a:lnSpc>
                <a:spcPts val="3499"/>
              </a:lnSpc>
              <a:spcBef>
                <a:spcPct val="0"/>
              </a:spcBef>
            </a:pPr>
            <a:r>
              <a:rPr lang="en-US" b="true" sz="2499">
                <a:solidFill>
                  <a:srgbClr val="0F4662"/>
                </a:solidFill>
                <a:latin typeface="Quicksand Bold"/>
                <a:ea typeface="Quicksand Bold"/>
                <a:cs typeface="Quicksand Bold"/>
                <a:sym typeface="Quicksand Bold"/>
              </a:rPr>
              <a:t>Muhammad Pavel</a:t>
            </a:r>
          </a:p>
        </p:txBody>
      </p:sp>
      <p:sp>
        <p:nvSpPr>
          <p:cNvPr name="TextBox 21" id="21"/>
          <p:cNvSpPr txBox="true"/>
          <p:nvPr/>
        </p:nvSpPr>
        <p:spPr>
          <a:xfrm rot="0">
            <a:off x="14332952" y="6513121"/>
            <a:ext cx="2741227" cy="422275"/>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0F4662"/>
                </a:solidFill>
                <a:latin typeface="Quicksand"/>
                <a:ea typeface="Quicksand"/>
                <a:cs typeface="Quicksand"/>
                <a:sym typeface="Quicksand"/>
              </a:rPr>
              <a:t>2306243363</a:t>
            </a:r>
          </a:p>
        </p:txBody>
      </p:sp>
      <p:sp>
        <p:nvSpPr>
          <p:cNvPr name="TextBox 22" id="22"/>
          <p:cNvSpPr txBox="true"/>
          <p:nvPr/>
        </p:nvSpPr>
        <p:spPr>
          <a:xfrm rot="0">
            <a:off x="755386" y="5942219"/>
            <a:ext cx="3779695" cy="422275"/>
          </a:xfrm>
          <a:prstGeom prst="rect">
            <a:avLst/>
          </a:prstGeom>
        </p:spPr>
        <p:txBody>
          <a:bodyPr anchor="t" rtlCol="false" tIns="0" lIns="0" bIns="0" rIns="0">
            <a:spAutoFit/>
          </a:bodyPr>
          <a:lstStyle/>
          <a:p>
            <a:pPr algn="ctr" marL="0" indent="0" lvl="0">
              <a:lnSpc>
                <a:spcPts val="3499"/>
              </a:lnSpc>
              <a:spcBef>
                <a:spcPct val="0"/>
              </a:spcBef>
            </a:pPr>
            <a:r>
              <a:rPr lang="en-US" b="true" sz="2499">
                <a:solidFill>
                  <a:srgbClr val="0F4662"/>
                </a:solidFill>
                <a:latin typeface="Quicksand Bold"/>
                <a:ea typeface="Quicksand Bold"/>
                <a:cs typeface="Quicksand Bold"/>
                <a:sym typeface="Quicksand Bold"/>
              </a:rPr>
              <a:t>Audy Natalie Cecilia R</a:t>
            </a:r>
          </a:p>
        </p:txBody>
      </p:sp>
      <p:sp>
        <p:nvSpPr>
          <p:cNvPr name="TextBox 23" id="23"/>
          <p:cNvSpPr txBox="true"/>
          <p:nvPr/>
        </p:nvSpPr>
        <p:spPr>
          <a:xfrm rot="0">
            <a:off x="773927" y="6513121"/>
            <a:ext cx="3742614" cy="422275"/>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0F4662"/>
                </a:solidFill>
                <a:latin typeface="Quicksand"/>
                <a:ea typeface="Quicksand"/>
                <a:cs typeface="Quicksand"/>
                <a:sym typeface="Quicksand"/>
              </a:rPr>
              <a:t>2306266962</a:t>
            </a:r>
          </a:p>
        </p:txBody>
      </p:sp>
      <p:sp>
        <p:nvSpPr>
          <p:cNvPr name="TextBox 24" id="24"/>
          <p:cNvSpPr txBox="true"/>
          <p:nvPr/>
        </p:nvSpPr>
        <p:spPr>
          <a:xfrm rot="0">
            <a:off x="4999043" y="5942219"/>
            <a:ext cx="3875745" cy="422275"/>
          </a:xfrm>
          <a:prstGeom prst="rect">
            <a:avLst/>
          </a:prstGeom>
        </p:spPr>
        <p:txBody>
          <a:bodyPr anchor="t" rtlCol="false" tIns="0" lIns="0" bIns="0" rIns="0">
            <a:spAutoFit/>
          </a:bodyPr>
          <a:lstStyle/>
          <a:p>
            <a:pPr algn="ctr" marL="0" indent="0" lvl="0">
              <a:lnSpc>
                <a:spcPts val="3499"/>
              </a:lnSpc>
              <a:spcBef>
                <a:spcPct val="0"/>
              </a:spcBef>
            </a:pPr>
            <a:r>
              <a:rPr lang="en-US" b="true" sz="2499">
                <a:solidFill>
                  <a:srgbClr val="0F4662"/>
                </a:solidFill>
                <a:latin typeface="Quicksand Bold"/>
                <a:ea typeface="Quicksand Bold"/>
                <a:cs typeface="Quicksand Bold"/>
                <a:sym typeface="Quicksand Bold"/>
              </a:rPr>
              <a:t>Laura Fawzia Sambowo</a:t>
            </a:r>
          </a:p>
        </p:txBody>
      </p:sp>
      <p:sp>
        <p:nvSpPr>
          <p:cNvPr name="TextBox 25" id="25"/>
          <p:cNvSpPr txBox="true"/>
          <p:nvPr/>
        </p:nvSpPr>
        <p:spPr>
          <a:xfrm rot="0">
            <a:off x="5122751" y="6513121"/>
            <a:ext cx="3628331" cy="422275"/>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0F4662"/>
                </a:solidFill>
                <a:latin typeface="Quicksand"/>
                <a:ea typeface="Quicksand"/>
                <a:cs typeface="Quicksand"/>
                <a:sym typeface="Quicksand"/>
              </a:rPr>
              <a:t>2306260145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2145001" y="2095500"/>
            <a:ext cx="13997997" cy="6657975"/>
          </a:xfrm>
          <a:prstGeom prst="rect">
            <a:avLst/>
          </a:prstGeom>
        </p:spPr>
        <p:txBody>
          <a:bodyPr anchor="t" rtlCol="false" tIns="0" lIns="0" bIns="0" rIns="0">
            <a:spAutoFit/>
          </a:bodyPr>
          <a:lstStyle/>
          <a:p>
            <a:pPr algn="just">
              <a:lnSpc>
                <a:spcPts val="4079"/>
              </a:lnSpc>
            </a:pPr>
            <a:r>
              <a:rPr lang="en-US" sz="2400">
                <a:solidFill>
                  <a:srgbClr val="0F4662"/>
                </a:solidFill>
                <a:latin typeface="Quicksand"/>
                <a:ea typeface="Quicksand"/>
                <a:cs typeface="Quicksand"/>
                <a:sym typeface="Quicksand"/>
              </a:rPr>
              <a:t>Seiring berkembangnya teknologi, kebutuhan akan sistem transaksi perbankan yang efisien dan aman semakin meningkat. Automated Teller Machine (ATM) menjadi solusi utama dalam memberikan akses transaksi perbankan mandiri, seperti tarik tunai, setor tunai, transfer dana, dan cek saldo. Namun, sistem ATM saat ini masih menghadapi tantangan dalam kecepatan pemrosesan transaksi dan efisiensi pengelolaan data. Masalah seperti lambatnya respon atau gangguan komunikasi data sering menurunkan kualitas pengalaman pengguna.</a:t>
            </a:r>
          </a:p>
          <a:p>
            <a:pPr algn="just">
              <a:lnSpc>
                <a:spcPts val="4079"/>
              </a:lnSpc>
            </a:pPr>
          </a:p>
          <a:p>
            <a:pPr algn="just" marL="0" indent="0" lvl="0">
              <a:lnSpc>
                <a:spcPts val="4079"/>
              </a:lnSpc>
            </a:pPr>
            <a:r>
              <a:rPr lang="en-US" sz="2400">
                <a:solidFill>
                  <a:srgbClr val="0F4662"/>
                </a:solidFill>
                <a:latin typeface="Quicksand"/>
                <a:ea typeface="Quicksand"/>
                <a:cs typeface="Quicksand"/>
                <a:sym typeface="Quicksand"/>
              </a:rPr>
              <a:t>Proyek ini bertujuan mengoptimalkan sistem ATM dengan menghubungkannya langsung ke server pusat menggunakan protokol Serial Peripheral Interface (SPI). SPI dipilih karena kecepatan dan keandalannya dalam komunikasi data. Selain itu, struktur data circular queue digunakan untuk memungkinkan server memproses permintaan transaksi secara simultan. Dengan pendekatan ini, diharapkan sistem mampu meningkatkan kecepatan, keamanan, dan efisiensi transaksi, memberikan pengalaman pengguna yang lebih nyaman dan andal.</a:t>
            </a:r>
          </a:p>
        </p:txBody>
      </p:sp>
      <p:sp>
        <p:nvSpPr>
          <p:cNvPr name="AutoShape 3" id="3"/>
          <p:cNvSpPr/>
          <p:nvPr/>
        </p:nvSpPr>
        <p:spPr>
          <a:xfrm>
            <a:off x="3287445" y="1552258"/>
            <a:ext cx="11713111"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1028700" y="1389208"/>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579303" y="1389208"/>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2145001" y="9296400"/>
            <a:ext cx="12090954" cy="0"/>
          </a:xfrm>
          <a:prstGeom prst="line">
            <a:avLst/>
          </a:prstGeom>
          <a:ln cap="flat" w="76200">
            <a:solidFill>
              <a:srgbClr val="0F4662"/>
            </a:solidFill>
            <a:prstDash val="solid"/>
            <a:headEnd type="none" len="sm" w="sm"/>
            <a:tailEnd type="none" len="sm" w="sm"/>
          </a:ln>
        </p:spPr>
      </p:sp>
      <p:sp>
        <p:nvSpPr>
          <p:cNvPr name="TextBox 7" id="7"/>
          <p:cNvSpPr txBox="true"/>
          <p:nvPr/>
        </p:nvSpPr>
        <p:spPr>
          <a:xfrm rot="0">
            <a:off x="1028700" y="8953500"/>
            <a:ext cx="1116301" cy="485775"/>
          </a:xfrm>
          <a:prstGeom prst="rect">
            <a:avLst/>
          </a:prstGeom>
        </p:spPr>
        <p:txBody>
          <a:bodyPr anchor="t" rtlCol="false" tIns="0" lIns="0" bIns="0" rIns="0">
            <a:spAutoFit/>
          </a:bodyPr>
          <a:lstStyle/>
          <a:p>
            <a:pPr algn="l">
              <a:lnSpc>
                <a:spcPts val="4079"/>
              </a:lnSpc>
              <a:spcBef>
                <a:spcPct val="0"/>
              </a:spcBef>
            </a:pPr>
            <a:r>
              <a:rPr lang="en-US" b="true" sz="2400">
                <a:solidFill>
                  <a:srgbClr val="0F4662"/>
                </a:solidFill>
                <a:latin typeface="Quicksand Bold"/>
                <a:ea typeface="Quicksand Bold"/>
                <a:cs typeface="Quicksand Bold"/>
                <a:sym typeface="Quicksand Bold"/>
              </a:rPr>
              <a:t>PA08</a:t>
            </a:r>
          </a:p>
        </p:txBody>
      </p:sp>
      <p:sp>
        <p:nvSpPr>
          <p:cNvPr name="TextBox 8" id="8"/>
          <p:cNvSpPr txBox="true"/>
          <p:nvPr/>
        </p:nvSpPr>
        <p:spPr>
          <a:xfrm rot="0">
            <a:off x="14698470" y="8953500"/>
            <a:ext cx="2560830" cy="485775"/>
          </a:xfrm>
          <a:prstGeom prst="rect">
            <a:avLst/>
          </a:prstGeom>
        </p:spPr>
        <p:txBody>
          <a:bodyPr anchor="t" rtlCol="false" tIns="0" lIns="0" bIns="0" rIns="0">
            <a:spAutoFit/>
          </a:bodyPr>
          <a:lstStyle/>
          <a:p>
            <a:pPr algn="r">
              <a:lnSpc>
                <a:spcPts val="4079"/>
              </a:lnSpc>
              <a:spcBef>
                <a:spcPct val="0"/>
              </a:spcBef>
            </a:pPr>
            <a:r>
              <a:rPr lang="en-US" b="true" sz="2400">
                <a:solidFill>
                  <a:srgbClr val="0F4662"/>
                </a:solidFill>
                <a:latin typeface="Quicksand Bold"/>
                <a:ea typeface="Quicksand Bold"/>
                <a:cs typeface="Quicksand Bold"/>
                <a:sym typeface="Quicksand Bold"/>
              </a:rPr>
              <a:t>Final Project PSD</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6062513" y="1552258"/>
            <a:ext cx="8082295" cy="0"/>
          </a:xfrm>
          <a:prstGeom prst="line">
            <a:avLst/>
          </a:prstGeom>
          <a:ln cap="flat" w="76200">
            <a:solidFill>
              <a:srgbClr val="0F4662"/>
            </a:solidFill>
            <a:prstDash val="solid"/>
            <a:headEnd type="none" len="sm" w="sm"/>
            <a:tailEnd type="none" len="sm" w="sm"/>
          </a:ln>
        </p:spPr>
      </p:sp>
      <p:sp>
        <p:nvSpPr>
          <p:cNvPr name="AutoShape 3" id="3"/>
          <p:cNvSpPr/>
          <p:nvPr/>
        </p:nvSpPr>
        <p:spPr>
          <a:xfrm>
            <a:off x="2240251" y="9296400"/>
            <a:ext cx="12115541" cy="0"/>
          </a:xfrm>
          <a:prstGeom prst="line">
            <a:avLst/>
          </a:prstGeom>
          <a:ln cap="flat" w="76200">
            <a:solidFill>
              <a:srgbClr val="0F4662"/>
            </a:solidFill>
            <a:prstDash val="solid"/>
            <a:headEnd type="none" len="sm" w="sm"/>
            <a:tailEnd type="none" len="sm" w="sm"/>
          </a:ln>
        </p:spPr>
      </p:sp>
      <p:grpSp>
        <p:nvGrpSpPr>
          <p:cNvPr name="Group 4" id="4"/>
          <p:cNvGrpSpPr/>
          <p:nvPr/>
        </p:nvGrpSpPr>
        <p:grpSpPr>
          <a:xfrm rot="0">
            <a:off x="9947515" y="0"/>
            <a:ext cx="8340485" cy="10271151"/>
            <a:chOff x="0" y="0"/>
            <a:chExt cx="2196671" cy="2705159"/>
          </a:xfrm>
        </p:grpSpPr>
        <p:sp>
          <p:nvSpPr>
            <p:cNvPr name="Freeform 5" id="5"/>
            <p:cNvSpPr/>
            <p:nvPr/>
          </p:nvSpPr>
          <p:spPr>
            <a:xfrm flipH="false" flipV="false" rot="0">
              <a:off x="0" y="0"/>
              <a:ext cx="2196671" cy="2705159"/>
            </a:xfrm>
            <a:custGeom>
              <a:avLst/>
              <a:gdLst/>
              <a:ahLst/>
              <a:cxnLst/>
              <a:rect r="r" b="b" t="t" l="l"/>
              <a:pathLst>
                <a:path h="2705159" w="2196671">
                  <a:moveTo>
                    <a:pt x="0" y="0"/>
                  </a:moveTo>
                  <a:lnTo>
                    <a:pt x="2196671" y="0"/>
                  </a:lnTo>
                  <a:lnTo>
                    <a:pt x="2196671" y="2705159"/>
                  </a:lnTo>
                  <a:lnTo>
                    <a:pt x="0" y="2705159"/>
                  </a:lnTo>
                  <a:close/>
                </a:path>
              </a:pathLst>
            </a:custGeom>
            <a:solidFill>
              <a:srgbClr val="A9BECB"/>
            </a:solidFill>
          </p:spPr>
        </p:sp>
        <p:sp>
          <p:nvSpPr>
            <p:cNvPr name="TextBox 6" id="6"/>
            <p:cNvSpPr txBox="true"/>
            <p:nvPr/>
          </p:nvSpPr>
          <p:spPr>
            <a:xfrm>
              <a:off x="0" y="-47625"/>
              <a:ext cx="2196671" cy="2752784"/>
            </a:xfrm>
            <a:prstGeom prst="rect">
              <a:avLst/>
            </a:prstGeom>
          </p:spPr>
          <p:txBody>
            <a:bodyPr anchor="ctr" rtlCol="false" tIns="50800" lIns="50800" bIns="50800" rIns="50800"/>
            <a:lstStyle/>
            <a:p>
              <a:pPr algn="ctr">
                <a:lnSpc>
                  <a:spcPts val="3693"/>
                </a:lnSpc>
              </a:pPr>
            </a:p>
          </p:txBody>
        </p:sp>
      </p:grpSp>
      <p:sp>
        <p:nvSpPr>
          <p:cNvPr name="TextBox 7" id="7"/>
          <p:cNvSpPr txBox="true"/>
          <p:nvPr/>
        </p:nvSpPr>
        <p:spPr>
          <a:xfrm rot="0">
            <a:off x="1028700" y="914400"/>
            <a:ext cx="4757588"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Project Solution</a:t>
            </a:r>
          </a:p>
        </p:txBody>
      </p:sp>
      <p:sp>
        <p:nvSpPr>
          <p:cNvPr name="TextBox 8" id="8"/>
          <p:cNvSpPr txBox="true"/>
          <p:nvPr/>
        </p:nvSpPr>
        <p:spPr>
          <a:xfrm rot="0">
            <a:off x="1028700" y="2124075"/>
            <a:ext cx="7804959" cy="6657975"/>
          </a:xfrm>
          <a:prstGeom prst="rect">
            <a:avLst/>
          </a:prstGeom>
        </p:spPr>
        <p:txBody>
          <a:bodyPr anchor="t" rtlCol="false" tIns="0" lIns="0" bIns="0" rIns="0">
            <a:spAutoFit/>
          </a:bodyPr>
          <a:lstStyle/>
          <a:p>
            <a:pPr algn="l">
              <a:lnSpc>
                <a:spcPts val="4079"/>
              </a:lnSpc>
              <a:spcBef>
                <a:spcPct val="0"/>
              </a:spcBef>
            </a:pPr>
            <a:r>
              <a:rPr lang="en-US" sz="2400">
                <a:solidFill>
                  <a:srgbClr val="0F4662"/>
                </a:solidFill>
                <a:latin typeface="Quicksand"/>
                <a:ea typeface="Quicksand"/>
                <a:cs typeface="Quicksand"/>
                <a:sym typeface="Quicksand"/>
              </a:rPr>
              <a:t>Proyek ini bertujuan untuk mengoptimalkan sistem ATM dengan:</a:t>
            </a:r>
          </a:p>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Menggunakan protokol SPI untuk memastikan komunikasi cepat dan efisien antara ATM dan server.</a:t>
            </a:r>
          </a:p>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Menerapkan circular queue untuk mengelola banyak transaksi secara bersamaan.</a:t>
            </a:r>
          </a:p>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ATM sebagai client, yang mengirimkan permintaan seperti login, tarik, setor, dan logout dengan opcode sebagai identifikasi.</a:t>
            </a:r>
          </a:p>
          <a:p>
            <a:pPr algn="just" marL="518160" indent="-259080" lvl="1">
              <a:lnSpc>
                <a:spcPts val="4079"/>
              </a:lnSpc>
              <a:buFont typeface="Arial"/>
              <a:buChar char="•"/>
            </a:pPr>
            <a:r>
              <a:rPr lang="en-US" sz="2400">
                <a:solidFill>
                  <a:srgbClr val="0F4662"/>
                </a:solidFill>
                <a:latin typeface="Quicksand"/>
                <a:ea typeface="Quicksand"/>
                <a:cs typeface="Quicksand"/>
                <a:sym typeface="Quicksand"/>
              </a:rPr>
              <a:t>Server sebagai processor, yang memproses transaksi, memvalidasi saldo, dan memberikan feedback secara real-time.</a:t>
            </a:r>
          </a:p>
        </p:txBody>
      </p:sp>
      <p:sp>
        <p:nvSpPr>
          <p:cNvPr name="TextBox 9" id="9"/>
          <p:cNvSpPr txBox="true"/>
          <p:nvPr/>
        </p:nvSpPr>
        <p:spPr>
          <a:xfrm rot="0">
            <a:off x="1028700" y="8953500"/>
            <a:ext cx="2258745" cy="485775"/>
          </a:xfrm>
          <a:prstGeom prst="rect">
            <a:avLst/>
          </a:prstGeom>
        </p:spPr>
        <p:txBody>
          <a:bodyPr anchor="t" rtlCol="false" tIns="0" lIns="0" bIns="0" rIns="0">
            <a:spAutoFit/>
          </a:bodyPr>
          <a:lstStyle/>
          <a:p>
            <a:pPr algn="l">
              <a:lnSpc>
                <a:spcPts val="4079"/>
              </a:lnSpc>
              <a:spcBef>
                <a:spcPct val="0"/>
              </a:spcBef>
            </a:pPr>
            <a:r>
              <a:rPr lang="en-US" b="true" sz="2400">
                <a:solidFill>
                  <a:srgbClr val="0F4662"/>
                </a:solidFill>
                <a:latin typeface="Quicksand Bold"/>
                <a:ea typeface="Quicksand Bold"/>
                <a:cs typeface="Quicksand Bold"/>
                <a:sym typeface="Quicksand Bold"/>
              </a:rPr>
              <a:t>PA08</a:t>
            </a:r>
          </a:p>
        </p:txBody>
      </p:sp>
      <p:sp>
        <p:nvSpPr>
          <p:cNvPr name="TextBox 10" id="10"/>
          <p:cNvSpPr txBox="true"/>
          <p:nvPr/>
        </p:nvSpPr>
        <p:spPr>
          <a:xfrm rot="0">
            <a:off x="14698470" y="8953500"/>
            <a:ext cx="2560830" cy="485775"/>
          </a:xfrm>
          <a:prstGeom prst="rect">
            <a:avLst/>
          </a:prstGeom>
        </p:spPr>
        <p:txBody>
          <a:bodyPr anchor="t" rtlCol="false" tIns="0" lIns="0" bIns="0" rIns="0">
            <a:spAutoFit/>
          </a:bodyPr>
          <a:lstStyle/>
          <a:p>
            <a:pPr algn="r">
              <a:lnSpc>
                <a:spcPts val="4079"/>
              </a:lnSpc>
              <a:spcBef>
                <a:spcPct val="0"/>
              </a:spcBef>
            </a:pPr>
            <a:r>
              <a:rPr lang="en-US" b="true" sz="2400">
                <a:solidFill>
                  <a:srgbClr val="FFFFFF"/>
                </a:solidFill>
                <a:latin typeface="Quicksand Bold"/>
                <a:ea typeface="Quicksand Bold"/>
                <a:cs typeface="Quicksand Bold"/>
                <a:sym typeface="Quicksand Bold"/>
              </a:rPr>
              <a:t>Final Project PSD</a:t>
            </a:r>
          </a:p>
        </p:txBody>
      </p:sp>
      <p:sp>
        <p:nvSpPr>
          <p:cNvPr name="AutoShape 11" id="11"/>
          <p:cNvSpPr/>
          <p:nvPr/>
        </p:nvSpPr>
        <p:spPr>
          <a:xfrm>
            <a:off x="9947515" y="9296400"/>
            <a:ext cx="4408277" cy="0"/>
          </a:xfrm>
          <a:prstGeom prst="line">
            <a:avLst/>
          </a:prstGeom>
          <a:ln cap="flat" w="76200">
            <a:solidFill>
              <a:srgbClr val="FFFFFF"/>
            </a:solidFill>
            <a:prstDash val="solid"/>
            <a:headEnd type="none" len="sm" w="sm"/>
            <a:tailEnd type="none" len="sm" w="sm"/>
          </a:ln>
        </p:spPr>
      </p:sp>
      <p:sp>
        <p:nvSpPr>
          <p:cNvPr name="AutoShape 12" id="12"/>
          <p:cNvSpPr/>
          <p:nvPr/>
        </p:nvSpPr>
        <p:spPr>
          <a:xfrm>
            <a:off x="9947515" y="1552258"/>
            <a:ext cx="4073468" cy="0"/>
          </a:xfrm>
          <a:prstGeom prst="line">
            <a:avLst/>
          </a:prstGeom>
          <a:ln cap="flat" w="76200">
            <a:solidFill>
              <a:srgbClr val="FFFFFF"/>
            </a:solidFill>
            <a:prstDash val="solid"/>
            <a:headEnd type="none" len="sm" w="sm"/>
            <a:tailEnd type="none" len="sm" w="sm"/>
          </a:ln>
        </p:spPr>
      </p:sp>
      <p:sp>
        <p:nvSpPr>
          <p:cNvPr name="TextBox 13" id="13"/>
          <p:cNvSpPr txBox="true"/>
          <p:nvPr/>
        </p:nvSpPr>
        <p:spPr>
          <a:xfrm rot="0">
            <a:off x="14144808" y="914400"/>
            <a:ext cx="3114492" cy="1085215"/>
          </a:xfrm>
          <a:prstGeom prst="rect">
            <a:avLst/>
          </a:prstGeom>
        </p:spPr>
        <p:txBody>
          <a:bodyPr anchor="t" rtlCol="false" tIns="0" lIns="0" bIns="0" rIns="0">
            <a:spAutoFit/>
          </a:bodyPr>
          <a:lstStyle/>
          <a:p>
            <a:pPr algn="r" marL="0" indent="0" lvl="0">
              <a:lnSpc>
                <a:spcPts val="8959"/>
              </a:lnSpc>
              <a:spcBef>
                <a:spcPct val="0"/>
              </a:spcBef>
            </a:pPr>
            <a:r>
              <a:rPr lang="en-US" b="true" sz="6399" i="true">
                <a:solidFill>
                  <a:srgbClr val="FFFFFF"/>
                </a:solidFill>
                <a:latin typeface="Cormorant Garamond Bold Italics"/>
                <a:ea typeface="Cormorant Garamond Bold Italics"/>
                <a:cs typeface="Cormorant Garamond Bold Italics"/>
                <a:sym typeface="Cormorant Garamond Bold Italics"/>
              </a:rPr>
              <a:t>Objectives</a:t>
            </a:r>
          </a:p>
        </p:txBody>
      </p:sp>
      <p:sp>
        <p:nvSpPr>
          <p:cNvPr name="TextBox 14" id="14"/>
          <p:cNvSpPr txBox="true"/>
          <p:nvPr/>
        </p:nvSpPr>
        <p:spPr>
          <a:xfrm rot="0">
            <a:off x="10626883" y="2647950"/>
            <a:ext cx="6788200" cy="5629275"/>
          </a:xfrm>
          <a:prstGeom prst="rect">
            <a:avLst/>
          </a:prstGeom>
        </p:spPr>
        <p:txBody>
          <a:bodyPr anchor="t" rtlCol="false" tIns="0" lIns="0" bIns="0" rIns="0">
            <a:spAutoFit/>
          </a:bodyPr>
          <a:lstStyle/>
          <a:p>
            <a:pPr algn="just" marL="518162" indent="-259081" lvl="1">
              <a:lnSpc>
                <a:spcPts val="4080"/>
              </a:lnSpc>
              <a:buFont typeface="Arial"/>
              <a:buChar char="•"/>
            </a:pPr>
            <a:r>
              <a:rPr lang="en-US" sz="2400">
                <a:solidFill>
                  <a:srgbClr val="FFFFFF"/>
                </a:solidFill>
                <a:latin typeface="Quicksand"/>
                <a:ea typeface="Quicksand"/>
                <a:cs typeface="Quicksand"/>
                <a:sym typeface="Quicksand"/>
              </a:rPr>
              <a:t>Merancang sistem digital berbasis VHDL </a:t>
            </a:r>
            <a:r>
              <a:rPr lang="en-US" sz="2400">
                <a:solidFill>
                  <a:srgbClr val="FFFFFF"/>
                </a:solidFill>
                <a:latin typeface="Quicksand"/>
                <a:ea typeface="Quicksand"/>
                <a:cs typeface="Quicksand"/>
                <a:sym typeface="Quicksand"/>
              </a:rPr>
              <a:t>untuk mengelola transaksi pada sistem ATM client-server.</a:t>
            </a:r>
          </a:p>
          <a:p>
            <a:pPr algn="just" marL="518162" indent="-259081" lvl="1">
              <a:lnSpc>
                <a:spcPts val="4080"/>
              </a:lnSpc>
              <a:buFont typeface="Arial"/>
              <a:buChar char="•"/>
            </a:pPr>
            <a:r>
              <a:rPr lang="en-US" sz="2400">
                <a:solidFill>
                  <a:srgbClr val="FFFFFF"/>
                </a:solidFill>
                <a:latin typeface="Quicksand"/>
                <a:ea typeface="Quicksand"/>
                <a:cs typeface="Quicksand"/>
                <a:sym typeface="Quicksand"/>
              </a:rPr>
              <a:t>Mengintegrasikan protokol SPI untuk komunikasi data cepat dan efisien.</a:t>
            </a:r>
          </a:p>
          <a:p>
            <a:pPr algn="just" marL="518162" indent="-259081" lvl="1">
              <a:lnSpc>
                <a:spcPts val="4080"/>
              </a:lnSpc>
              <a:buFont typeface="Arial"/>
              <a:buChar char="•"/>
            </a:pPr>
            <a:r>
              <a:rPr lang="en-US" sz="2400">
                <a:solidFill>
                  <a:srgbClr val="FFFFFF"/>
                </a:solidFill>
                <a:latin typeface="Quicksand"/>
                <a:ea typeface="Quicksand"/>
                <a:cs typeface="Quicksand"/>
                <a:sym typeface="Quicksand"/>
              </a:rPr>
              <a:t>Mengimplementasikan state machine untuk mengelola transaksi secara terstruktur.</a:t>
            </a:r>
          </a:p>
          <a:p>
            <a:pPr algn="just" marL="518162" indent="-259081" lvl="1">
              <a:lnSpc>
                <a:spcPts val="4080"/>
              </a:lnSpc>
              <a:buFont typeface="Arial"/>
              <a:buChar char="•"/>
            </a:pPr>
            <a:r>
              <a:rPr lang="en-US" sz="2400">
                <a:solidFill>
                  <a:srgbClr val="FFFFFF"/>
                </a:solidFill>
                <a:latin typeface="Quicksand"/>
                <a:ea typeface="Quicksand"/>
                <a:cs typeface="Quicksand"/>
                <a:sym typeface="Quicksand"/>
              </a:rPr>
              <a:t>Menambah fitur koreksi error dengan kode Hamming untuk keandalan data.</a:t>
            </a:r>
          </a:p>
          <a:p>
            <a:pPr algn="just" marL="518162" indent="-259081" lvl="1">
              <a:lnSpc>
                <a:spcPts val="4080"/>
              </a:lnSpc>
              <a:buFont typeface="Arial"/>
              <a:buChar char="•"/>
            </a:pPr>
            <a:r>
              <a:rPr lang="en-US" sz="2400">
                <a:solidFill>
                  <a:srgbClr val="FFFFFF"/>
                </a:solidFill>
                <a:latin typeface="Quicksand"/>
                <a:ea typeface="Quicksand"/>
                <a:cs typeface="Quicksand"/>
                <a:sym typeface="Quicksand"/>
              </a:rPr>
              <a:t>Menggunakan hardware acceleration untuk meningkatkan performa sistem.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9793449">
            <a:off x="8449797" y="-2488222"/>
            <a:ext cx="14726810" cy="14057410"/>
          </a:xfrm>
          <a:custGeom>
            <a:avLst/>
            <a:gdLst/>
            <a:ahLst/>
            <a:cxnLst/>
            <a:rect r="r" b="b" t="t" l="l"/>
            <a:pathLst>
              <a:path h="14057410" w="14726810">
                <a:moveTo>
                  <a:pt x="0" y="0"/>
                </a:moveTo>
                <a:lnTo>
                  <a:pt x="14726810" y="0"/>
                </a:lnTo>
                <a:lnTo>
                  <a:pt x="14726810" y="14057410"/>
                </a:lnTo>
                <a:lnTo>
                  <a:pt x="0" y="140574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0036599" y="5094059"/>
            <a:ext cx="7126279" cy="0"/>
          </a:xfrm>
          <a:prstGeom prst="line">
            <a:avLst/>
          </a:prstGeom>
          <a:ln cap="flat" w="57150">
            <a:solidFill>
              <a:srgbClr val="7994A0"/>
            </a:solidFill>
            <a:prstDash val="solid"/>
            <a:headEnd type="none" len="sm" w="sm"/>
            <a:tailEnd type="none" len="sm" w="sm"/>
          </a:ln>
        </p:spPr>
      </p:sp>
      <p:sp>
        <p:nvSpPr>
          <p:cNvPr name="AutoShape 4" id="4"/>
          <p:cNvSpPr/>
          <p:nvPr/>
        </p:nvSpPr>
        <p:spPr>
          <a:xfrm>
            <a:off x="4488406" y="8324668"/>
            <a:ext cx="4491064" cy="0"/>
          </a:xfrm>
          <a:prstGeom prst="line">
            <a:avLst/>
          </a:prstGeom>
          <a:ln cap="flat" w="57150">
            <a:solidFill>
              <a:srgbClr val="7994A0"/>
            </a:solidFill>
            <a:prstDash val="solid"/>
            <a:headEnd type="none" len="sm" w="sm"/>
            <a:tailEnd type="none" len="sm" w="sm"/>
          </a:ln>
        </p:spPr>
      </p:sp>
      <p:sp>
        <p:nvSpPr>
          <p:cNvPr name="Freeform 5" id="5"/>
          <p:cNvSpPr/>
          <p:nvPr/>
        </p:nvSpPr>
        <p:spPr>
          <a:xfrm flipH="false" flipV="false" rot="0">
            <a:off x="15579303" y="71400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4384" y="3086100"/>
            <a:ext cx="2790583" cy="4114800"/>
          </a:xfrm>
          <a:custGeom>
            <a:avLst/>
            <a:gdLst/>
            <a:ahLst/>
            <a:cxnLst/>
            <a:rect r="r" b="b" t="t" l="l"/>
            <a:pathLst>
              <a:path h="4114800" w="2790583">
                <a:moveTo>
                  <a:pt x="0" y="0"/>
                </a:moveTo>
                <a:lnTo>
                  <a:pt x="2790583" y="0"/>
                </a:lnTo>
                <a:lnTo>
                  <a:pt x="279058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8" id="8"/>
          <p:cNvSpPr/>
          <p:nvPr/>
        </p:nvSpPr>
        <p:spPr>
          <a:xfrm>
            <a:off x="4494009" y="1962332"/>
            <a:ext cx="4486569" cy="0"/>
          </a:xfrm>
          <a:prstGeom prst="line">
            <a:avLst/>
          </a:prstGeom>
          <a:ln cap="flat" w="57150">
            <a:solidFill>
              <a:srgbClr val="7994A0"/>
            </a:solidFill>
            <a:prstDash val="solid"/>
            <a:headEnd type="none" len="sm" w="sm"/>
            <a:tailEnd type="none" len="sm" w="sm"/>
          </a:ln>
        </p:spPr>
      </p:sp>
      <p:sp>
        <p:nvSpPr>
          <p:cNvPr name="AutoShape 9" id="9"/>
          <p:cNvSpPr/>
          <p:nvPr/>
        </p:nvSpPr>
        <p:spPr>
          <a:xfrm>
            <a:off x="2145001" y="9296400"/>
            <a:ext cx="12090954" cy="0"/>
          </a:xfrm>
          <a:prstGeom prst="line">
            <a:avLst/>
          </a:prstGeom>
          <a:ln cap="flat" w="76200">
            <a:solidFill>
              <a:srgbClr val="0F4662"/>
            </a:solidFill>
            <a:prstDash val="solid"/>
            <a:headEnd type="none" len="sm" w="sm"/>
            <a:tailEnd type="none" len="sm" w="sm"/>
          </a:ln>
        </p:spPr>
      </p:sp>
      <p:sp>
        <p:nvSpPr>
          <p:cNvPr name="TextBox 10" id="10"/>
          <p:cNvSpPr txBox="true"/>
          <p:nvPr/>
        </p:nvSpPr>
        <p:spPr>
          <a:xfrm rot="0">
            <a:off x="4488406" y="2413453"/>
            <a:ext cx="4492172" cy="5425440"/>
          </a:xfrm>
          <a:prstGeom prst="rect">
            <a:avLst/>
          </a:prstGeom>
        </p:spPr>
        <p:txBody>
          <a:bodyPr anchor="t" rtlCol="false" tIns="0" lIns="0" bIns="0" rIns="0">
            <a:spAutoFit/>
          </a:bodyPr>
          <a:lstStyle/>
          <a:p>
            <a:pPr algn="just" marL="0" indent="0" lvl="0">
              <a:lnSpc>
                <a:spcPts val="3359"/>
              </a:lnSpc>
              <a:spcBef>
                <a:spcPct val="0"/>
              </a:spcBef>
            </a:pPr>
            <a:r>
              <a:rPr lang="en-US" sz="2400">
                <a:solidFill>
                  <a:srgbClr val="0F4662"/>
                </a:solidFill>
                <a:latin typeface="Montserrat"/>
                <a:ea typeface="Montserrat"/>
                <a:cs typeface="Montserrat"/>
                <a:sym typeface="Montserrat"/>
              </a:rPr>
              <a:t>Proyek ini bertujuan merancang sistem ATM yang terhubung ke server pusat melalui protokol SPI untuk meningkatkan efisiensi transaksi perbankan. Sistem ini memungkinkan ATM sebagai client untuk mengirimkan permintaan seperti login, tarik uang, setor uang, dan logout dalam format opcode yang diproses oleh server.</a:t>
            </a:r>
          </a:p>
        </p:txBody>
      </p:sp>
      <p:sp>
        <p:nvSpPr>
          <p:cNvPr name="TextBox 11" id="11"/>
          <p:cNvSpPr txBox="true"/>
          <p:nvPr/>
        </p:nvSpPr>
        <p:spPr>
          <a:xfrm rot="0">
            <a:off x="1024384" y="599709"/>
            <a:ext cx="5949610"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Project Description</a:t>
            </a:r>
          </a:p>
        </p:txBody>
      </p:sp>
      <p:sp>
        <p:nvSpPr>
          <p:cNvPr name="TextBox 12" id="12"/>
          <p:cNvSpPr txBox="true"/>
          <p:nvPr/>
        </p:nvSpPr>
        <p:spPr>
          <a:xfrm rot="0">
            <a:off x="10133021" y="2282642"/>
            <a:ext cx="6933436" cy="2491740"/>
          </a:xfrm>
          <a:prstGeom prst="rect">
            <a:avLst/>
          </a:prstGeom>
        </p:spPr>
        <p:txBody>
          <a:bodyPr anchor="t" rtlCol="false" tIns="0" lIns="0" bIns="0" rIns="0">
            <a:spAutoFit/>
          </a:bodyPr>
          <a:lstStyle/>
          <a:p>
            <a:pPr algn="just" marL="518160" indent="-259080" lvl="1">
              <a:lnSpc>
                <a:spcPts val="3359"/>
              </a:lnSpc>
              <a:buFont typeface="Arial"/>
              <a:buChar char="•"/>
            </a:pPr>
            <a:r>
              <a:rPr lang="en-US" sz="2400" i="true">
                <a:solidFill>
                  <a:srgbClr val="0F4662"/>
                </a:solidFill>
                <a:latin typeface="Montserrat Italics"/>
                <a:ea typeface="Montserrat Italics"/>
                <a:cs typeface="Montserrat Italics"/>
                <a:sym typeface="Montserrat Italics"/>
              </a:rPr>
              <a:t>Error Correction</a:t>
            </a:r>
            <a:r>
              <a:rPr lang="en-US" sz="2400">
                <a:solidFill>
                  <a:srgbClr val="0F4662"/>
                </a:solidFill>
                <a:latin typeface="Montserrat"/>
                <a:ea typeface="Montserrat"/>
                <a:cs typeface="Montserrat"/>
                <a:sym typeface="Montserrat"/>
              </a:rPr>
              <a:t> dengan </a:t>
            </a:r>
            <a:r>
              <a:rPr lang="en-US" sz="2400" i="true">
                <a:solidFill>
                  <a:srgbClr val="0F4662"/>
                </a:solidFill>
                <a:latin typeface="Montserrat Italics"/>
                <a:ea typeface="Montserrat Italics"/>
                <a:cs typeface="Montserrat Italics"/>
                <a:sym typeface="Montserrat Italics"/>
              </a:rPr>
              <a:t>Hamming code </a:t>
            </a:r>
            <a:r>
              <a:rPr lang="en-US" sz="2400">
                <a:solidFill>
                  <a:srgbClr val="0F4662"/>
                </a:solidFill>
                <a:latin typeface="Montserrat"/>
                <a:ea typeface="Montserrat"/>
                <a:cs typeface="Montserrat"/>
                <a:sym typeface="Montserrat"/>
              </a:rPr>
              <a:t>memastikan akurasi data pada jalur SPI</a:t>
            </a:r>
          </a:p>
          <a:p>
            <a:pPr algn="just" marL="518160" indent="-259080" lvl="1">
              <a:lnSpc>
                <a:spcPts val="3359"/>
              </a:lnSpc>
              <a:buFont typeface="Arial"/>
              <a:buChar char="•"/>
            </a:pPr>
            <a:r>
              <a:rPr lang="en-US" sz="2400" i="true">
                <a:solidFill>
                  <a:srgbClr val="0F4662"/>
                </a:solidFill>
                <a:latin typeface="Montserrat Italics"/>
                <a:ea typeface="Montserrat Italics"/>
                <a:cs typeface="Montserrat Italics"/>
                <a:sym typeface="Montserrat Italics"/>
              </a:rPr>
              <a:t>State machine </a:t>
            </a:r>
            <a:r>
              <a:rPr lang="en-US" sz="2400">
                <a:solidFill>
                  <a:srgbClr val="0F4662"/>
                </a:solidFill>
                <a:latin typeface="Montserrat"/>
                <a:ea typeface="Montserrat"/>
                <a:cs typeface="Montserrat"/>
                <a:sym typeface="Montserrat"/>
              </a:rPr>
              <a:t>mengelola alur transaksi secara terstruktur</a:t>
            </a:r>
          </a:p>
          <a:p>
            <a:pPr algn="just" marL="518160" indent="-259080" lvl="1">
              <a:lnSpc>
                <a:spcPts val="3359"/>
              </a:lnSpc>
              <a:buFont typeface="Arial"/>
              <a:buChar char="•"/>
            </a:pPr>
            <a:r>
              <a:rPr lang="en-US" sz="2400" i="true">
                <a:solidFill>
                  <a:srgbClr val="0F4662"/>
                </a:solidFill>
                <a:latin typeface="Montserrat Italics"/>
                <a:ea typeface="Montserrat Italics"/>
                <a:cs typeface="Montserrat Italics"/>
                <a:sym typeface="Montserrat Italics"/>
              </a:rPr>
              <a:t>Feedback </a:t>
            </a:r>
            <a:r>
              <a:rPr lang="en-US" sz="2400">
                <a:solidFill>
                  <a:srgbClr val="0F4662"/>
                </a:solidFill>
                <a:latin typeface="Montserrat"/>
                <a:ea typeface="Montserrat"/>
                <a:cs typeface="Montserrat"/>
                <a:sym typeface="Montserrat"/>
              </a:rPr>
              <a:t>transaksi berupa ACK atau NAK dan saldo terkini</a:t>
            </a:r>
          </a:p>
        </p:txBody>
      </p:sp>
      <p:sp>
        <p:nvSpPr>
          <p:cNvPr name="TextBox 13" id="13"/>
          <p:cNvSpPr txBox="true"/>
          <p:nvPr/>
        </p:nvSpPr>
        <p:spPr>
          <a:xfrm rot="0">
            <a:off x="10133021" y="1618249"/>
            <a:ext cx="2674115"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Main Features</a:t>
            </a:r>
          </a:p>
        </p:txBody>
      </p:sp>
      <p:sp>
        <p:nvSpPr>
          <p:cNvPr name="TextBox 14" id="14"/>
          <p:cNvSpPr txBox="true"/>
          <p:nvPr/>
        </p:nvSpPr>
        <p:spPr>
          <a:xfrm rot="0">
            <a:off x="10133021" y="6013539"/>
            <a:ext cx="7126279" cy="24917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F4662"/>
                </a:solidFill>
                <a:latin typeface="Montserrat"/>
                <a:ea typeface="Montserrat"/>
                <a:cs typeface="Montserrat"/>
                <a:sym typeface="Montserrat"/>
              </a:rPr>
              <a:t>ATM (Client) berfungsi sebagai SPI Slave dengan state machine</a:t>
            </a:r>
          </a:p>
          <a:p>
            <a:pPr algn="l" marL="518160" indent="-259080" lvl="1">
              <a:lnSpc>
                <a:spcPts val="3359"/>
              </a:lnSpc>
              <a:buFont typeface="Arial"/>
              <a:buChar char="•"/>
            </a:pPr>
            <a:r>
              <a:rPr lang="en-US" sz="2400">
                <a:solidFill>
                  <a:srgbClr val="0F4662"/>
                </a:solidFill>
                <a:latin typeface="Montserrat"/>
                <a:ea typeface="Montserrat"/>
                <a:cs typeface="Montserrat"/>
                <a:sym typeface="Montserrat"/>
              </a:rPr>
              <a:t>Server bertindak sebagai SPI Master dengan circular queue</a:t>
            </a:r>
          </a:p>
          <a:p>
            <a:pPr algn="l" marL="518160" indent="-259080" lvl="1">
              <a:lnSpc>
                <a:spcPts val="3359"/>
              </a:lnSpc>
              <a:spcBef>
                <a:spcPct val="0"/>
              </a:spcBef>
              <a:buFont typeface="Arial"/>
              <a:buChar char="•"/>
            </a:pPr>
            <a:r>
              <a:rPr lang="en-US" sz="2400">
                <a:solidFill>
                  <a:srgbClr val="0F4662"/>
                </a:solidFill>
                <a:latin typeface="Montserrat"/>
                <a:ea typeface="Montserrat"/>
                <a:cs typeface="Montserrat"/>
                <a:sym typeface="Montserrat"/>
              </a:rPr>
              <a:t>Database Server menyimpan data akun dengan efisiensi tinggi</a:t>
            </a:r>
          </a:p>
        </p:txBody>
      </p:sp>
      <p:sp>
        <p:nvSpPr>
          <p:cNvPr name="TextBox 15" id="15"/>
          <p:cNvSpPr txBox="true"/>
          <p:nvPr/>
        </p:nvSpPr>
        <p:spPr>
          <a:xfrm rot="0">
            <a:off x="11810333" y="5351234"/>
            <a:ext cx="5352545" cy="490855"/>
          </a:xfrm>
          <a:prstGeom prst="rect">
            <a:avLst/>
          </a:prstGeom>
        </p:spPr>
        <p:txBody>
          <a:bodyPr anchor="t" rtlCol="false" tIns="0" lIns="0" bIns="0" rIns="0">
            <a:spAutoFit/>
          </a:bodyPr>
          <a:lstStyle/>
          <a:p>
            <a:pPr algn="r" marL="0" indent="0" lvl="0">
              <a:lnSpc>
                <a:spcPts val="3919"/>
              </a:lnSpc>
              <a:spcBef>
                <a:spcPct val="0"/>
              </a:spcBef>
            </a:pPr>
            <a:r>
              <a:rPr lang="en-US" b="true" sz="2799">
                <a:solidFill>
                  <a:srgbClr val="0F4662"/>
                </a:solidFill>
                <a:latin typeface="Quicksand Bold"/>
                <a:ea typeface="Quicksand Bold"/>
                <a:cs typeface="Quicksand Bold"/>
                <a:sym typeface="Quicksand Bold"/>
              </a:rPr>
              <a:t>System Component</a:t>
            </a:r>
          </a:p>
        </p:txBody>
      </p:sp>
      <p:sp>
        <p:nvSpPr>
          <p:cNvPr name="TextBox 16" id="16"/>
          <p:cNvSpPr txBox="true"/>
          <p:nvPr/>
        </p:nvSpPr>
        <p:spPr>
          <a:xfrm rot="0">
            <a:off x="1028700" y="8953500"/>
            <a:ext cx="2258745" cy="485775"/>
          </a:xfrm>
          <a:prstGeom prst="rect">
            <a:avLst/>
          </a:prstGeom>
        </p:spPr>
        <p:txBody>
          <a:bodyPr anchor="t" rtlCol="false" tIns="0" lIns="0" bIns="0" rIns="0">
            <a:spAutoFit/>
          </a:bodyPr>
          <a:lstStyle/>
          <a:p>
            <a:pPr algn="l">
              <a:lnSpc>
                <a:spcPts val="4079"/>
              </a:lnSpc>
              <a:spcBef>
                <a:spcPct val="0"/>
              </a:spcBef>
            </a:pPr>
            <a:r>
              <a:rPr lang="en-US" b="true" sz="2400">
                <a:solidFill>
                  <a:srgbClr val="0F4662"/>
                </a:solidFill>
                <a:latin typeface="Quicksand Bold"/>
                <a:ea typeface="Quicksand Bold"/>
                <a:cs typeface="Quicksand Bold"/>
                <a:sym typeface="Quicksand Bold"/>
              </a:rPr>
              <a:t>PA08</a:t>
            </a:r>
          </a:p>
        </p:txBody>
      </p:sp>
      <p:sp>
        <p:nvSpPr>
          <p:cNvPr name="TextBox 17" id="17"/>
          <p:cNvSpPr txBox="true"/>
          <p:nvPr/>
        </p:nvSpPr>
        <p:spPr>
          <a:xfrm rot="0">
            <a:off x="14698470" y="8953500"/>
            <a:ext cx="2560830" cy="485775"/>
          </a:xfrm>
          <a:prstGeom prst="rect">
            <a:avLst/>
          </a:prstGeom>
        </p:spPr>
        <p:txBody>
          <a:bodyPr anchor="t" rtlCol="false" tIns="0" lIns="0" bIns="0" rIns="0">
            <a:spAutoFit/>
          </a:bodyPr>
          <a:lstStyle/>
          <a:p>
            <a:pPr algn="r">
              <a:lnSpc>
                <a:spcPts val="4079"/>
              </a:lnSpc>
              <a:spcBef>
                <a:spcPct val="0"/>
              </a:spcBef>
            </a:pPr>
            <a:r>
              <a:rPr lang="en-US" b="true" sz="2400">
                <a:solidFill>
                  <a:srgbClr val="0F4662"/>
                </a:solidFill>
                <a:latin typeface="Quicksand Bold"/>
                <a:ea typeface="Quicksand Bold"/>
                <a:cs typeface="Quicksand Bold"/>
                <a:sym typeface="Quicksand Bold"/>
              </a:rPr>
              <a:t>Final Project PSD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4801348" y="1199467"/>
            <a:ext cx="10602185" cy="0"/>
          </a:xfrm>
          <a:prstGeom prst="line">
            <a:avLst/>
          </a:prstGeom>
          <a:ln cap="flat" w="76200">
            <a:solidFill>
              <a:srgbClr val="0F4662"/>
            </a:solidFill>
            <a:prstDash val="solid"/>
            <a:headEnd type="none" len="sm" w="sm"/>
            <a:tailEnd type="none" len="sm" w="sm"/>
          </a:ln>
        </p:spPr>
      </p:sp>
      <p:sp>
        <p:nvSpPr>
          <p:cNvPr name="TextBox 3" id="3"/>
          <p:cNvSpPr txBox="true"/>
          <p:nvPr/>
        </p:nvSpPr>
        <p:spPr>
          <a:xfrm rot="0">
            <a:off x="1028700" y="599709"/>
            <a:ext cx="3327812"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Equipment</a:t>
            </a:r>
          </a:p>
        </p:txBody>
      </p:sp>
      <p:grpSp>
        <p:nvGrpSpPr>
          <p:cNvPr name="Group 4" id="4"/>
          <p:cNvGrpSpPr/>
          <p:nvPr/>
        </p:nvGrpSpPr>
        <p:grpSpPr>
          <a:xfrm rot="0">
            <a:off x="1028700" y="2223028"/>
            <a:ext cx="5293185" cy="6316192"/>
            <a:chOff x="0" y="0"/>
            <a:chExt cx="1418473" cy="1692619"/>
          </a:xfrm>
        </p:grpSpPr>
        <p:sp>
          <p:nvSpPr>
            <p:cNvPr name="Freeform 5" id="5"/>
            <p:cNvSpPr/>
            <p:nvPr/>
          </p:nvSpPr>
          <p:spPr>
            <a:xfrm flipH="false" flipV="false" rot="0">
              <a:off x="0" y="0"/>
              <a:ext cx="1418473" cy="1692619"/>
            </a:xfrm>
            <a:custGeom>
              <a:avLst/>
              <a:gdLst/>
              <a:ahLst/>
              <a:cxnLst/>
              <a:rect r="r" b="b" t="t" l="l"/>
              <a:pathLst>
                <a:path h="1692619" w="1418473">
                  <a:moveTo>
                    <a:pt x="74594" y="0"/>
                  </a:moveTo>
                  <a:lnTo>
                    <a:pt x="1343879" y="0"/>
                  </a:lnTo>
                  <a:cubicBezTo>
                    <a:pt x="1385076" y="0"/>
                    <a:pt x="1418473" y="33397"/>
                    <a:pt x="1418473" y="74594"/>
                  </a:cubicBezTo>
                  <a:lnTo>
                    <a:pt x="1418473" y="1618026"/>
                  </a:lnTo>
                  <a:cubicBezTo>
                    <a:pt x="1418473" y="1637809"/>
                    <a:pt x="1410614" y="1656782"/>
                    <a:pt x="1396625" y="1670771"/>
                  </a:cubicBezTo>
                  <a:cubicBezTo>
                    <a:pt x="1382636" y="1684760"/>
                    <a:pt x="1363663" y="1692619"/>
                    <a:pt x="1343879" y="1692619"/>
                  </a:cubicBezTo>
                  <a:lnTo>
                    <a:pt x="74594" y="1692619"/>
                  </a:lnTo>
                  <a:cubicBezTo>
                    <a:pt x="33397" y="1692619"/>
                    <a:pt x="0" y="1659223"/>
                    <a:pt x="0" y="1618026"/>
                  </a:cubicBezTo>
                  <a:lnTo>
                    <a:pt x="0" y="74594"/>
                  </a:lnTo>
                  <a:cubicBezTo>
                    <a:pt x="0" y="33397"/>
                    <a:pt x="33397" y="0"/>
                    <a:pt x="74594" y="0"/>
                  </a:cubicBezTo>
                  <a:close/>
                </a:path>
              </a:pathLst>
            </a:custGeom>
            <a:solidFill>
              <a:srgbClr val="DBE5EA"/>
            </a:solidFill>
          </p:spPr>
        </p:sp>
        <p:sp>
          <p:nvSpPr>
            <p:cNvPr name="TextBox 6" id="6"/>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grpSp>
        <p:nvGrpSpPr>
          <p:cNvPr name="Group 7" id="7"/>
          <p:cNvGrpSpPr/>
          <p:nvPr/>
        </p:nvGrpSpPr>
        <p:grpSpPr>
          <a:xfrm rot="0">
            <a:off x="6497408" y="2223028"/>
            <a:ext cx="5293185" cy="6316192"/>
            <a:chOff x="0" y="0"/>
            <a:chExt cx="1418473" cy="1692619"/>
          </a:xfrm>
        </p:grpSpPr>
        <p:sp>
          <p:nvSpPr>
            <p:cNvPr name="Freeform 8" id="8"/>
            <p:cNvSpPr/>
            <p:nvPr/>
          </p:nvSpPr>
          <p:spPr>
            <a:xfrm flipH="false" flipV="false" rot="0">
              <a:off x="0" y="0"/>
              <a:ext cx="1418473" cy="1692619"/>
            </a:xfrm>
            <a:custGeom>
              <a:avLst/>
              <a:gdLst/>
              <a:ahLst/>
              <a:cxnLst/>
              <a:rect r="r" b="b" t="t" l="l"/>
              <a:pathLst>
                <a:path h="1692619" w="1418473">
                  <a:moveTo>
                    <a:pt x="74594" y="0"/>
                  </a:moveTo>
                  <a:lnTo>
                    <a:pt x="1343879" y="0"/>
                  </a:lnTo>
                  <a:cubicBezTo>
                    <a:pt x="1385076" y="0"/>
                    <a:pt x="1418473" y="33397"/>
                    <a:pt x="1418473" y="74594"/>
                  </a:cubicBezTo>
                  <a:lnTo>
                    <a:pt x="1418473" y="1618026"/>
                  </a:lnTo>
                  <a:cubicBezTo>
                    <a:pt x="1418473" y="1637809"/>
                    <a:pt x="1410614" y="1656782"/>
                    <a:pt x="1396625" y="1670771"/>
                  </a:cubicBezTo>
                  <a:cubicBezTo>
                    <a:pt x="1382636" y="1684760"/>
                    <a:pt x="1363663" y="1692619"/>
                    <a:pt x="1343879" y="1692619"/>
                  </a:cubicBezTo>
                  <a:lnTo>
                    <a:pt x="74594" y="1692619"/>
                  </a:lnTo>
                  <a:cubicBezTo>
                    <a:pt x="33397" y="1692619"/>
                    <a:pt x="0" y="1659223"/>
                    <a:pt x="0" y="1618026"/>
                  </a:cubicBezTo>
                  <a:lnTo>
                    <a:pt x="0" y="74594"/>
                  </a:lnTo>
                  <a:cubicBezTo>
                    <a:pt x="0" y="33397"/>
                    <a:pt x="33397" y="0"/>
                    <a:pt x="74594" y="0"/>
                  </a:cubicBezTo>
                  <a:close/>
                </a:path>
              </a:pathLst>
            </a:custGeom>
            <a:solidFill>
              <a:srgbClr val="A9BECB"/>
            </a:solidFill>
          </p:spPr>
        </p:sp>
        <p:sp>
          <p:nvSpPr>
            <p:cNvPr name="TextBox 9" id="9"/>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grpSp>
        <p:nvGrpSpPr>
          <p:cNvPr name="Group 10" id="10"/>
          <p:cNvGrpSpPr/>
          <p:nvPr/>
        </p:nvGrpSpPr>
        <p:grpSpPr>
          <a:xfrm rot="0">
            <a:off x="11966115" y="2223028"/>
            <a:ext cx="5293185" cy="6316192"/>
            <a:chOff x="0" y="0"/>
            <a:chExt cx="1418473" cy="1692619"/>
          </a:xfrm>
        </p:grpSpPr>
        <p:sp>
          <p:nvSpPr>
            <p:cNvPr name="Freeform 11" id="11"/>
            <p:cNvSpPr/>
            <p:nvPr/>
          </p:nvSpPr>
          <p:spPr>
            <a:xfrm flipH="false" flipV="false" rot="0">
              <a:off x="0" y="0"/>
              <a:ext cx="1418473" cy="1692619"/>
            </a:xfrm>
            <a:custGeom>
              <a:avLst/>
              <a:gdLst/>
              <a:ahLst/>
              <a:cxnLst/>
              <a:rect r="r" b="b" t="t" l="l"/>
              <a:pathLst>
                <a:path h="1692619" w="1418473">
                  <a:moveTo>
                    <a:pt x="74594" y="0"/>
                  </a:moveTo>
                  <a:lnTo>
                    <a:pt x="1343879" y="0"/>
                  </a:lnTo>
                  <a:cubicBezTo>
                    <a:pt x="1385076" y="0"/>
                    <a:pt x="1418473" y="33397"/>
                    <a:pt x="1418473" y="74594"/>
                  </a:cubicBezTo>
                  <a:lnTo>
                    <a:pt x="1418473" y="1618026"/>
                  </a:lnTo>
                  <a:cubicBezTo>
                    <a:pt x="1418473" y="1637809"/>
                    <a:pt x="1410614" y="1656782"/>
                    <a:pt x="1396625" y="1670771"/>
                  </a:cubicBezTo>
                  <a:cubicBezTo>
                    <a:pt x="1382636" y="1684760"/>
                    <a:pt x="1363663" y="1692619"/>
                    <a:pt x="1343879" y="1692619"/>
                  </a:cubicBezTo>
                  <a:lnTo>
                    <a:pt x="74594" y="1692619"/>
                  </a:lnTo>
                  <a:cubicBezTo>
                    <a:pt x="33397" y="1692619"/>
                    <a:pt x="0" y="1659223"/>
                    <a:pt x="0" y="1618026"/>
                  </a:cubicBezTo>
                  <a:lnTo>
                    <a:pt x="0" y="74594"/>
                  </a:lnTo>
                  <a:cubicBezTo>
                    <a:pt x="0" y="33397"/>
                    <a:pt x="33397" y="0"/>
                    <a:pt x="74594" y="0"/>
                  </a:cubicBezTo>
                  <a:close/>
                </a:path>
              </a:pathLst>
            </a:custGeom>
            <a:solidFill>
              <a:srgbClr val="DBE5EA"/>
            </a:solidFill>
          </p:spPr>
        </p:sp>
        <p:sp>
          <p:nvSpPr>
            <p:cNvPr name="TextBox 12" id="12"/>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sp>
        <p:nvSpPr>
          <p:cNvPr name="Freeform 13" id="13"/>
          <p:cNvSpPr/>
          <p:nvPr/>
        </p:nvSpPr>
        <p:spPr>
          <a:xfrm flipH="false" flipV="false" rot="0">
            <a:off x="2549237" y="2843936"/>
            <a:ext cx="2252111" cy="2252111"/>
          </a:xfrm>
          <a:custGeom>
            <a:avLst/>
            <a:gdLst/>
            <a:ahLst/>
            <a:cxnLst/>
            <a:rect r="r" b="b" t="t" l="l"/>
            <a:pathLst>
              <a:path h="2252111" w="2252111">
                <a:moveTo>
                  <a:pt x="0" y="0"/>
                </a:moveTo>
                <a:lnTo>
                  <a:pt x="2252111" y="0"/>
                </a:lnTo>
                <a:lnTo>
                  <a:pt x="2252111" y="2252111"/>
                </a:lnTo>
                <a:lnTo>
                  <a:pt x="0" y="2252111"/>
                </a:lnTo>
                <a:lnTo>
                  <a:pt x="0" y="0"/>
                </a:lnTo>
                <a:close/>
              </a:path>
            </a:pathLst>
          </a:custGeom>
          <a:blipFill>
            <a:blip r:embed="rId2"/>
            <a:stretch>
              <a:fillRect l="0" t="0" r="0" b="0"/>
            </a:stretch>
          </a:blipFill>
        </p:spPr>
      </p:sp>
      <p:sp>
        <p:nvSpPr>
          <p:cNvPr name="Freeform 14" id="14"/>
          <p:cNvSpPr/>
          <p:nvPr/>
        </p:nvSpPr>
        <p:spPr>
          <a:xfrm flipH="false" flipV="false" rot="0">
            <a:off x="7278636" y="2843936"/>
            <a:ext cx="1865364" cy="1865364"/>
          </a:xfrm>
          <a:custGeom>
            <a:avLst/>
            <a:gdLst/>
            <a:ahLst/>
            <a:cxnLst/>
            <a:rect r="r" b="b" t="t" l="l"/>
            <a:pathLst>
              <a:path h="1865364" w="1865364">
                <a:moveTo>
                  <a:pt x="0" y="0"/>
                </a:moveTo>
                <a:lnTo>
                  <a:pt x="1865364" y="0"/>
                </a:lnTo>
                <a:lnTo>
                  <a:pt x="1865364" y="1865364"/>
                </a:lnTo>
                <a:lnTo>
                  <a:pt x="0" y="1865364"/>
                </a:lnTo>
                <a:lnTo>
                  <a:pt x="0" y="0"/>
                </a:lnTo>
                <a:close/>
              </a:path>
            </a:pathLst>
          </a:custGeom>
          <a:blipFill>
            <a:blip r:embed="rId3"/>
            <a:stretch>
              <a:fillRect l="0" t="0" r="0" b="0"/>
            </a:stretch>
          </a:blipFill>
        </p:spPr>
      </p:sp>
      <p:sp>
        <p:nvSpPr>
          <p:cNvPr name="Freeform 15" id="15"/>
          <p:cNvSpPr/>
          <p:nvPr/>
        </p:nvSpPr>
        <p:spPr>
          <a:xfrm flipH="false" flipV="false" rot="0">
            <a:off x="9144000" y="3533423"/>
            <a:ext cx="1976798" cy="1804903"/>
          </a:xfrm>
          <a:custGeom>
            <a:avLst/>
            <a:gdLst/>
            <a:ahLst/>
            <a:cxnLst/>
            <a:rect r="r" b="b" t="t" l="l"/>
            <a:pathLst>
              <a:path h="1804903" w="1976798">
                <a:moveTo>
                  <a:pt x="0" y="0"/>
                </a:moveTo>
                <a:lnTo>
                  <a:pt x="1976798" y="0"/>
                </a:lnTo>
                <a:lnTo>
                  <a:pt x="1976798" y="1804903"/>
                </a:lnTo>
                <a:lnTo>
                  <a:pt x="0" y="1804903"/>
                </a:lnTo>
                <a:lnTo>
                  <a:pt x="0" y="0"/>
                </a:lnTo>
                <a:close/>
              </a:path>
            </a:pathLst>
          </a:custGeom>
          <a:blipFill>
            <a:blip r:embed="rId4"/>
            <a:stretch>
              <a:fillRect l="-8197" t="-6256" r="-8649" b="-50558"/>
            </a:stretch>
          </a:blipFill>
        </p:spPr>
      </p:sp>
      <p:sp>
        <p:nvSpPr>
          <p:cNvPr name="Freeform 16" id="16"/>
          <p:cNvSpPr/>
          <p:nvPr/>
        </p:nvSpPr>
        <p:spPr>
          <a:xfrm flipH="false" flipV="false" rot="0">
            <a:off x="13486652" y="2843936"/>
            <a:ext cx="2252111" cy="2252111"/>
          </a:xfrm>
          <a:custGeom>
            <a:avLst/>
            <a:gdLst/>
            <a:ahLst/>
            <a:cxnLst/>
            <a:rect r="r" b="b" t="t" l="l"/>
            <a:pathLst>
              <a:path h="2252111" w="2252111">
                <a:moveTo>
                  <a:pt x="0" y="0"/>
                </a:moveTo>
                <a:lnTo>
                  <a:pt x="2252111" y="0"/>
                </a:lnTo>
                <a:lnTo>
                  <a:pt x="2252111" y="2252111"/>
                </a:lnTo>
                <a:lnTo>
                  <a:pt x="0" y="2252111"/>
                </a:lnTo>
                <a:lnTo>
                  <a:pt x="0" y="0"/>
                </a:lnTo>
                <a:close/>
              </a:path>
            </a:pathLst>
          </a:custGeom>
          <a:blipFill>
            <a:blip r:embed="rId5"/>
            <a:stretch>
              <a:fillRect l="0" t="0" r="0" b="0"/>
            </a:stretch>
          </a:blipFill>
        </p:spPr>
      </p:sp>
      <p:sp>
        <p:nvSpPr>
          <p:cNvPr name="TextBox 17" id="17"/>
          <p:cNvSpPr txBox="true"/>
          <p:nvPr/>
        </p:nvSpPr>
        <p:spPr>
          <a:xfrm rot="0">
            <a:off x="1576872" y="6081165"/>
            <a:ext cx="4196841" cy="1996079"/>
          </a:xfrm>
          <a:prstGeom prst="rect">
            <a:avLst/>
          </a:prstGeom>
        </p:spPr>
        <p:txBody>
          <a:bodyPr anchor="t" rtlCol="false" tIns="0" lIns="0" bIns="0" rIns="0">
            <a:spAutoFit/>
          </a:bodyPr>
          <a:lstStyle/>
          <a:p>
            <a:pPr algn="ctr">
              <a:lnSpc>
                <a:spcPts val="4009"/>
              </a:lnSpc>
            </a:pPr>
            <a:r>
              <a:rPr lang="en-US" sz="2358">
                <a:solidFill>
                  <a:srgbClr val="0F4662"/>
                </a:solidFill>
                <a:latin typeface="Quicksand"/>
                <a:ea typeface="Quicksand"/>
                <a:cs typeface="Quicksand"/>
                <a:sym typeface="Quicksand"/>
              </a:rPr>
              <a:t>digunakan sebagai editor teks utama untuk menulis dan mengedit kode VHDL dengan dukungan ekstensi.</a:t>
            </a:r>
          </a:p>
        </p:txBody>
      </p:sp>
      <p:sp>
        <p:nvSpPr>
          <p:cNvPr name="TextBox 18" id="18"/>
          <p:cNvSpPr txBox="true"/>
          <p:nvPr/>
        </p:nvSpPr>
        <p:spPr>
          <a:xfrm rot="0">
            <a:off x="1168199" y="5505846"/>
            <a:ext cx="5014187" cy="474039"/>
          </a:xfrm>
          <a:prstGeom prst="rect">
            <a:avLst/>
          </a:prstGeom>
        </p:spPr>
        <p:txBody>
          <a:bodyPr anchor="t" rtlCol="false" tIns="0" lIns="0" bIns="0" rIns="0">
            <a:spAutoFit/>
          </a:bodyPr>
          <a:lstStyle/>
          <a:p>
            <a:pPr algn="ctr" marL="0" indent="0" lvl="0">
              <a:lnSpc>
                <a:spcPts val="3852"/>
              </a:lnSpc>
              <a:spcBef>
                <a:spcPct val="0"/>
              </a:spcBef>
            </a:pPr>
            <a:r>
              <a:rPr lang="en-US" b="true" sz="2751">
                <a:solidFill>
                  <a:srgbClr val="0F4662"/>
                </a:solidFill>
                <a:latin typeface="Quicksand Bold"/>
                <a:ea typeface="Quicksand Bold"/>
                <a:cs typeface="Quicksand Bold"/>
                <a:sym typeface="Quicksand Bold"/>
              </a:rPr>
              <a:t>Visual Studio Code</a:t>
            </a:r>
          </a:p>
        </p:txBody>
      </p:sp>
      <p:sp>
        <p:nvSpPr>
          <p:cNvPr name="TextBox 19" id="19"/>
          <p:cNvSpPr txBox="true"/>
          <p:nvPr/>
        </p:nvSpPr>
        <p:spPr>
          <a:xfrm rot="0">
            <a:off x="6820627" y="6081165"/>
            <a:ext cx="4646746" cy="1996079"/>
          </a:xfrm>
          <a:prstGeom prst="rect">
            <a:avLst/>
          </a:prstGeom>
        </p:spPr>
        <p:txBody>
          <a:bodyPr anchor="t" rtlCol="false" tIns="0" lIns="0" bIns="0" rIns="0">
            <a:spAutoFit/>
          </a:bodyPr>
          <a:lstStyle/>
          <a:p>
            <a:pPr algn="ctr">
              <a:lnSpc>
                <a:spcPts val="4009"/>
              </a:lnSpc>
            </a:pPr>
            <a:r>
              <a:rPr lang="en-US" sz="2358">
                <a:solidFill>
                  <a:srgbClr val="0F4662"/>
                </a:solidFill>
                <a:latin typeface="Quicksand"/>
                <a:ea typeface="Quicksand"/>
                <a:cs typeface="Quicksand"/>
                <a:sym typeface="Quicksand"/>
              </a:rPr>
              <a:t>digunakan untuk mensimulasikan, mengkompilasi, dan mengimplementasikan desain digital berbasis VHDL.</a:t>
            </a:r>
          </a:p>
        </p:txBody>
      </p:sp>
      <p:sp>
        <p:nvSpPr>
          <p:cNvPr name="TextBox 20" id="20"/>
          <p:cNvSpPr txBox="true"/>
          <p:nvPr/>
        </p:nvSpPr>
        <p:spPr>
          <a:xfrm rot="0">
            <a:off x="6636906" y="5505846"/>
            <a:ext cx="5014187" cy="474039"/>
          </a:xfrm>
          <a:prstGeom prst="rect">
            <a:avLst/>
          </a:prstGeom>
        </p:spPr>
        <p:txBody>
          <a:bodyPr anchor="t" rtlCol="false" tIns="0" lIns="0" bIns="0" rIns="0">
            <a:spAutoFit/>
          </a:bodyPr>
          <a:lstStyle/>
          <a:p>
            <a:pPr algn="ctr" marL="0" indent="0" lvl="0">
              <a:lnSpc>
                <a:spcPts val="3852"/>
              </a:lnSpc>
              <a:spcBef>
                <a:spcPct val="0"/>
              </a:spcBef>
            </a:pPr>
            <a:r>
              <a:rPr lang="en-US" b="true" sz="2751">
                <a:solidFill>
                  <a:srgbClr val="0F4662"/>
                </a:solidFill>
                <a:latin typeface="Quicksand Bold"/>
                <a:ea typeface="Quicksand Bold"/>
                <a:cs typeface="Quicksand Bold"/>
                <a:sym typeface="Quicksand Bold"/>
              </a:rPr>
              <a:t>ModelSIM &amp; Quartus Prime</a:t>
            </a:r>
          </a:p>
        </p:txBody>
      </p:sp>
      <p:sp>
        <p:nvSpPr>
          <p:cNvPr name="TextBox 21" id="21"/>
          <p:cNvSpPr txBox="true"/>
          <p:nvPr/>
        </p:nvSpPr>
        <p:spPr>
          <a:xfrm rot="0">
            <a:off x="12403179" y="6081165"/>
            <a:ext cx="4419057" cy="1996079"/>
          </a:xfrm>
          <a:prstGeom prst="rect">
            <a:avLst/>
          </a:prstGeom>
        </p:spPr>
        <p:txBody>
          <a:bodyPr anchor="t" rtlCol="false" tIns="0" lIns="0" bIns="0" rIns="0">
            <a:spAutoFit/>
          </a:bodyPr>
          <a:lstStyle/>
          <a:p>
            <a:pPr algn="ctr">
              <a:lnSpc>
                <a:spcPts val="4009"/>
              </a:lnSpc>
            </a:pPr>
            <a:r>
              <a:rPr lang="en-US" sz="2358">
                <a:solidFill>
                  <a:srgbClr val="0F4662"/>
                </a:solidFill>
                <a:latin typeface="Quicksand"/>
                <a:ea typeface="Quicksand"/>
                <a:cs typeface="Quicksand"/>
                <a:sym typeface="Quicksand"/>
              </a:rPr>
              <a:t>digunakan sebagai platform version control untuk kolaborasi dan penyimpanan kode secara terorganisir.</a:t>
            </a:r>
          </a:p>
        </p:txBody>
      </p:sp>
      <p:sp>
        <p:nvSpPr>
          <p:cNvPr name="TextBox 22" id="22"/>
          <p:cNvSpPr txBox="true"/>
          <p:nvPr/>
        </p:nvSpPr>
        <p:spPr>
          <a:xfrm rot="0">
            <a:off x="12105614" y="5505846"/>
            <a:ext cx="5014187" cy="474039"/>
          </a:xfrm>
          <a:prstGeom prst="rect">
            <a:avLst/>
          </a:prstGeom>
        </p:spPr>
        <p:txBody>
          <a:bodyPr anchor="t" rtlCol="false" tIns="0" lIns="0" bIns="0" rIns="0">
            <a:spAutoFit/>
          </a:bodyPr>
          <a:lstStyle/>
          <a:p>
            <a:pPr algn="ctr" marL="0" indent="0" lvl="0">
              <a:lnSpc>
                <a:spcPts val="3852"/>
              </a:lnSpc>
              <a:spcBef>
                <a:spcPct val="0"/>
              </a:spcBef>
            </a:pPr>
            <a:r>
              <a:rPr lang="en-US" b="true" sz="2751">
                <a:solidFill>
                  <a:srgbClr val="0F4662"/>
                </a:solidFill>
                <a:latin typeface="Quicksand Bold"/>
                <a:ea typeface="Quicksand Bold"/>
                <a:cs typeface="Quicksand Bold"/>
                <a:sym typeface="Quicksand Bold"/>
              </a:rPr>
              <a:t>Github</a:t>
            </a:r>
          </a:p>
        </p:txBody>
      </p:sp>
      <p:sp>
        <p:nvSpPr>
          <p:cNvPr name="AutoShape 23" id="23"/>
          <p:cNvSpPr/>
          <p:nvPr/>
        </p:nvSpPr>
        <p:spPr>
          <a:xfrm>
            <a:off x="2145001" y="9296400"/>
            <a:ext cx="12090954" cy="0"/>
          </a:xfrm>
          <a:prstGeom prst="line">
            <a:avLst/>
          </a:prstGeom>
          <a:ln cap="flat" w="76200">
            <a:solidFill>
              <a:srgbClr val="0F4662"/>
            </a:solidFill>
            <a:prstDash val="solid"/>
            <a:headEnd type="none" len="sm" w="sm"/>
            <a:tailEnd type="none" len="sm" w="sm"/>
          </a:ln>
        </p:spPr>
      </p:sp>
      <p:sp>
        <p:nvSpPr>
          <p:cNvPr name="TextBox 24" id="24"/>
          <p:cNvSpPr txBox="true"/>
          <p:nvPr/>
        </p:nvSpPr>
        <p:spPr>
          <a:xfrm rot="0">
            <a:off x="1028700" y="8953500"/>
            <a:ext cx="2258745" cy="485775"/>
          </a:xfrm>
          <a:prstGeom prst="rect">
            <a:avLst/>
          </a:prstGeom>
        </p:spPr>
        <p:txBody>
          <a:bodyPr anchor="t" rtlCol="false" tIns="0" lIns="0" bIns="0" rIns="0">
            <a:spAutoFit/>
          </a:bodyPr>
          <a:lstStyle/>
          <a:p>
            <a:pPr algn="l">
              <a:lnSpc>
                <a:spcPts val="4079"/>
              </a:lnSpc>
              <a:spcBef>
                <a:spcPct val="0"/>
              </a:spcBef>
            </a:pPr>
            <a:r>
              <a:rPr lang="en-US" b="true" sz="2400">
                <a:solidFill>
                  <a:srgbClr val="0F4662"/>
                </a:solidFill>
                <a:latin typeface="Quicksand Bold"/>
                <a:ea typeface="Quicksand Bold"/>
                <a:cs typeface="Quicksand Bold"/>
                <a:sym typeface="Quicksand Bold"/>
              </a:rPr>
              <a:t>PA08</a:t>
            </a:r>
          </a:p>
        </p:txBody>
      </p:sp>
      <p:sp>
        <p:nvSpPr>
          <p:cNvPr name="TextBox 25" id="25"/>
          <p:cNvSpPr txBox="true"/>
          <p:nvPr/>
        </p:nvSpPr>
        <p:spPr>
          <a:xfrm rot="0">
            <a:off x="14698470" y="8953500"/>
            <a:ext cx="2560830" cy="485775"/>
          </a:xfrm>
          <a:prstGeom prst="rect">
            <a:avLst/>
          </a:prstGeom>
        </p:spPr>
        <p:txBody>
          <a:bodyPr anchor="t" rtlCol="false" tIns="0" lIns="0" bIns="0" rIns="0">
            <a:spAutoFit/>
          </a:bodyPr>
          <a:lstStyle/>
          <a:p>
            <a:pPr algn="r">
              <a:lnSpc>
                <a:spcPts val="4079"/>
              </a:lnSpc>
              <a:spcBef>
                <a:spcPct val="0"/>
              </a:spcBef>
            </a:pPr>
            <a:r>
              <a:rPr lang="en-US" b="true" sz="2400">
                <a:solidFill>
                  <a:srgbClr val="0F4662"/>
                </a:solidFill>
                <a:latin typeface="Quicksand Bold"/>
                <a:ea typeface="Quicksand Bold"/>
                <a:cs typeface="Quicksand Bold"/>
                <a:sym typeface="Quicksand Bold"/>
              </a:rPr>
              <a:t>Final Project PSD</a:t>
            </a:r>
          </a:p>
        </p:txBody>
      </p:sp>
      <p:sp>
        <p:nvSpPr>
          <p:cNvPr name="Freeform 26" id="26"/>
          <p:cNvSpPr/>
          <p:nvPr/>
        </p:nvSpPr>
        <p:spPr>
          <a:xfrm flipH="false" flipV="false" rot="0">
            <a:off x="15579303" y="1074517"/>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2145001" y="9296400"/>
            <a:ext cx="12090954" cy="0"/>
          </a:xfrm>
          <a:prstGeom prst="line">
            <a:avLst/>
          </a:prstGeom>
          <a:ln cap="flat" w="76200">
            <a:solidFill>
              <a:srgbClr val="0F4662"/>
            </a:solidFill>
            <a:prstDash val="solid"/>
            <a:headEnd type="none" len="sm" w="sm"/>
            <a:tailEnd type="none" len="sm" w="sm"/>
          </a:ln>
        </p:spPr>
      </p:sp>
      <p:grpSp>
        <p:nvGrpSpPr>
          <p:cNvPr name="Group 3" id="3"/>
          <p:cNvGrpSpPr/>
          <p:nvPr/>
        </p:nvGrpSpPr>
        <p:grpSpPr>
          <a:xfrm rot="0">
            <a:off x="0" y="0"/>
            <a:ext cx="10509449" cy="10287000"/>
            <a:chOff x="0" y="0"/>
            <a:chExt cx="2767921" cy="2709333"/>
          </a:xfrm>
        </p:grpSpPr>
        <p:sp>
          <p:nvSpPr>
            <p:cNvPr name="Freeform 4" id="4"/>
            <p:cNvSpPr/>
            <p:nvPr/>
          </p:nvSpPr>
          <p:spPr>
            <a:xfrm flipH="false" flipV="false" rot="0">
              <a:off x="0" y="0"/>
              <a:ext cx="2767921" cy="2709333"/>
            </a:xfrm>
            <a:custGeom>
              <a:avLst/>
              <a:gdLst/>
              <a:ahLst/>
              <a:cxnLst/>
              <a:rect r="r" b="b" t="t" l="l"/>
              <a:pathLst>
                <a:path h="2709333" w="2767921">
                  <a:moveTo>
                    <a:pt x="0" y="0"/>
                  </a:moveTo>
                  <a:lnTo>
                    <a:pt x="2767921" y="0"/>
                  </a:lnTo>
                  <a:lnTo>
                    <a:pt x="2767921" y="2709333"/>
                  </a:lnTo>
                  <a:lnTo>
                    <a:pt x="0" y="2709333"/>
                  </a:lnTo>
                  <a:close/>
                </a:path>
              </a:pathLst>
            </a:custGeom>
            <a:solidFill>
              <a:srgbClr val="DBE5EA"/>
            </a:solidFill>
          </p:spPr>
        </p:sp>
        <p:sp>
          <p:nvSpPr>
            <p:cNvPr name="TextBox 5" id="5"/>
            <p:cNvSpPr txBox="true"/>
            <p:nvPr/>
          </p:nvSpPr>
          <p:spPr>
            <a:xfrm>
              <a:off x="0" y="-123825"/>
              <a:ext cx="2767921" cy="2833158"/>
            </a:xfrm>
            <a:prstGeom prst="rect">
              <a:avLst/>
            </a:prstGeom>
          </p:spPr>
          <p:txBody>
            <a:bodyPr anchor="ctr" rtlCol="false" tIns="50800" lIns="50800" bIns="50800" rIns="50800"/>
            <a:lstStyle/>
            <a:p>
              <a:pPr algn="ctr">
                <a:lnSpc>
                  <a:spcPts val="4079"/>
                </a:lnSpc>
              </a:pPr>
            </a:p>
          </p:txBody>
        </p:sp>
      </p:grpSp>
      <p:sp>
        <p:nvSpPr>
          <p:cNvPr name="TextBox 6" id="6"/>
          <p:cNvSpPr txBox="true"/>
          <p:nvPr/>
        </p:nvSpPr>
        <p:spPr>
          <a:xfrm rot="0">
            <a:off x="1028700" y="599709"/>
            <a:ext cx="9480749"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Implementations</a:t>
            </a:r>
          </a:p>
        </p:txBody>
      </p:sp>
      <p:sp>
        <p:nvSpPr>
          <p:cNvPr name="TextBox 7" id="7"/>
          <p:cNvSpPr txBox="true"/>
          <p:nvPr/>
        </p:nvSpPr>
        <p:spPr>
          <a:xfrm rot="0">
            <a:off x="1307501" y="2266645"/>
            <a:ext cx="8596632" cy="2028825"/>
          </a:xfrm>
          <a:prstGeom prst="rect">
            <a:avLst/>
          </a:prstGeom>
        </p:spPr>
        <p:txBody>
          <a:bodyPr anchor="t" rtlCol="false" tIns="0" lIns="0" bIns="0" rIns="0">
            <a:spAutoFit/>
          </a:bodyPr>
          <a:lstStyle/>
          <a:p>
            <a:pPr algn="just">
              <a:lnSpc>
                <a:spcPts val="4079"/>
              </a:lnSpc>
            </a:pPr>
            <a:r>
              <a:rPr lang="en-US" sz="2400">
                <a:solidFill>
                  <a:srgbClr val="0F4662"/>
                </a:solidFill>
                <a:latin typeface="Quicksand"/>
                <a:ea typeface="Quicksand"/>
                <a:cs typeface="Quicksand"/>
                <a:sym typeface="Quicksand"/>
              </a:rPr>
              <a:t>Memproses data secara paralel, seperti perhitungan uang pada operasi withdraw atau store, tanpa memperhatikan urutan waktu eksekusi. Menggunakan signal assignment untuk mendeskripsikan aliran data antar modul.</a:t>
            </a:r>
          </a:p>
        </p:txBody>
      </p:sp>
      <p:sp>
        <p:nvSpPr>
          <p:cNvPr name="TextBox 8" id="8"/>
          <p:cNvSpPr txBox="true"/>
          <p:nvPr/>
        </p:nvSpPr>
        <p:spPr>
          <a:xfrm rot="0">
            <a:off x="1307501" y="7076999"/>
            <a:ext cx="8596632" cy="1514475"/>
          </a:xfrm>
          <a:prstGeom prst="rect">
            <a:avLst/>
          </a:prstGeom>
        </p:spPr>
        <p:txBody>
          <a:bodyPr anchor="t" rtlCol="false" tIns="0" lIns="0" bIns="0" rIns="0">
            <a:spAutoFit/>
          </a:bodyPr>
          <a:lstStyle/>
          <a:p>
            <a:pPr algn="just">
              <a:lnSpc>
                <a:spcPts val="4079"/>
              </a:lnSpc>
            </a:pPr>
            <a:r>
              <a:rPr lang="en-US" sz="2400">
                <a:solidFill>
                  <a:srgbClr val="0F4662"/>
                </a:solidFill>
                <a:latin typeface="Quicksand"/>
                <a:ea typeface="Quicksand"/>
                <a:cs typeface="Quicksand"/>
                <a:sym typeface="Quicksand"/>
              </a:rPr>
              <a:t>Melakukan pengujian setiap entitas dengan memberikan stimulus input dan memverifikasi output untuk memastikan fungsionalitas desain.</a:t>
            </a:r>
          </a:p>
        </p:txBody>
      </p:sp>
      <p:sp>
        <p:nvSpPr>
          <p:cNvPr name="TextBox 9" id="9"/>
          <p:cNvSpPr txBox="true"/>
          <p:nvPr/>
        </p:nvSpPr>
        <p:spPr>
          <a:xfrm rot="0">
            <a:off x="1307501" y="5095723"/>
            <a:ext cx="8596632" cy="1000125"/>
          </a:xfrm>
          <a:prstGeom prst="rect">
            <a:avLst/>
          </a:prstGeom>
        </p:spPr>
        <p:txBody>
          <a:bodyPr anchor="t" rtlCol="false" tIns="0" lIns="0" bIns="0" rIns="0">
            <a:spAutoFit/>
          </a:bodyPr>
          <a:lstStyle/>
          <a:p>
            <a:pPr algn="just">
              <a:lnSpc>
                <a:spcPts val="4079"/>
              </a:lnSpc>
            </a:pPr>
            <a:r>
              <a:rPr lang="en-US" sz="2400">
                <a:solidFill>
                  <a:srgbClr val="0F4662"/>
                </a:solidFill>
                <a:latin typeface="Quicksand"/>
                <a:ea typeface="Quicksand"/>
                <a:cs typeface="Quicksand"/>
                <a:sym typeface="Quicksand"/>
              </a:rPr>
              <a:t>Menggambarkan logika kontrol pada state machine untuk mengatur transaksi seperti login, withdraw, store, dan logout.</a:t>
            </a:r>
          </a:p>
        </p:txBody>
      </p:sp>
      <p:sp>
        <p:nvSpPr>
          <p:cNvPr name="TextBox 10" id="10"/>
          <p:cNvSpPr txBox="true"/>
          <p:nvPr/>
        </p:nvSpPr>
        <p:spPr>
          <a:xfrm rot="0">
            <a:off x="1028700" y="1800263"/>
            <a:ext cx="2563275" cy="518255"/>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Dataflow Style</a:t>
            </a:r>
          </a:p>
        </p:txBody>
      </p:sp>
      <p:sp>
        <p:nvSpPr>
          <p:cNvPr name="TextBox 11" id="11"/>
          <p:cNvSpPr txBox="true"/>
          <p:nvPr/>
        </p:nvSpPr>
        <p:spPr>
          <a:xfrm rot="0">
            <a:off x="1028700" y="6448349"/>
            <a:ext cx="1901861" cy="542925"/>
          </a:xfrm>
          <a:prstGeom prst="rect">
            <a:avLst/>
          </a:prstGeom>
        </p:spPr>
        <p:txBody>
          <a:bodyPr anchor="t" rtlCol="false" tIns="0" lIns="0" bIns="0" rIns="0">
            <a:spAutoFit/>
          </a:bodyPr>
          <a:lstStyle/>
          <a:p>
            <a:pPr algn="l" marL="0" indent="0" lvl="0">
              <a:lnSpc>
                <a:spcPts val="4590"/>
              </a:lnSpc>
            </a:pPr>
            <a:r>
              <a:rPr lang="en-US" b="true" sz="2700">
                <a:solidFill>
                  <a:srgbClr val="0F4662"/>
                </a:solidFill>
                <a:latin typeface="Quicksand Bold"/>
                <a:ea typeface="Quicksand Bold"/>
                <a:cs typeface="Quicksand Bold"/>
                <a:sym typeface="Quicksand Bold"/>
              </a:rPr>
              <a:t>Testbench</a:t>
            </a:r>
          </a:p>
        </p:txBody>
      </p:sp>
      <p:sp>
        <p:nvSpPr>
          <p:cNvPr name="TextBox 12" id="12"/>
          <p:cNvSpPr txBox="true"/>
          <p:nvPr/>
        </p:nvSpPr>
        <p:spPr>
          <a:xfrm rot="0">
            <a:off x="1028700" y="4590898"/>
            <a:ext cx="2775857" cy="542925"/>
          </a:xfrm>
          <a:prstGeom prst="rect">
            <a:avLst/>
          </a:prstGeom>
        </p:spPr>
        <p:txBody>
          <a:bodyPr anchor="t" rtlCol="false" tIns="0" lIns="0" bIns="0" rIns="0">
            <a:spAutoFit/>
          </a:bodyPr>
          <a:lstStyle/>
          <a:p>
            <a:pPr algn="l" marL="0" indent="0" lvl="0">
              <a:lnSpc>
                <a:spcPts val="4590"/>
              </a:lnSpc>
            </a:pPr>
            <a:r>
              <a:rPr lang="en-US" b="true" sz="2700">
                <a:solidFill>
                  <a:srgbClr val="0F4662"/>
                </a:solidFill>
                <a:latin typeface="Quicksand Bold"/>
                <a:ea typeface="Quicksand Bold"/>
                <a:cs typeface="Quicksand Bold"/>
                <a:sym typeface="Quicksand Bold"/>
              </a:rPr>
              <a:t>Behavioral Style</a:t>
            </a:r>
          </a:p>
        </p:txBody>
      </p:sp>
      <p:sp>
        <p:nvSpPr>
          <p:cNvPr name="AutoShape 13" id="13"/>
          <p:cNvSpPr/>
          <p:nvPr/>
        </p:nvSpPr>
        <p:spPr>
          <a:xfrm flipV="true">
            <a:off x="10509449" y="1199467"/>
            <a:ext cx="6749851" cy="0"/>
          </a:xfrm>
          <a:prstGeom prst="line">
            <a:avLst/>
          </a:prstGeom>
          <a:ln cap="flat" w="76200">
            <a:solidFill>
              <a:srgbClr val="0F4662"/>
            </a:solidFill>
            <a:prstDash val="solid"/>
            <a:headEnd type="none" len="sm" w="sm"/>
            <a:tailEnd type="none" len="sm" w="sm"/>
          </a:ln>
        </p:spPr>
      </p:sp>
      <p:sp>
        <p:nvSpPr>
          <p:cNvPr name="TextBox 14" id="14"/>
          <p:cNvSpPr txBox="true"/>
          <p:nvPr/>
        </p:nvSpPr>
        <p:spPr>
          <a:xfrm rot="0">
            <a:off x="1028700" y="8953500"/>
            <a:ext cx="2258745" cy="485775"/>
          </a:xfrm>
          <a:prstGeom prst="rect">
            <a:avLst/>
          </a:prstGeom>
        </p:spPr>
        <p:txBody>
          <a:bodyPr anchor="t" rtlCol="false" tIns="0" lIns="0" bIns="0" rIns="0">
            <a:spAutoFit/>
          </a:bodyPr>
          <a:lstStyle/>
          <a:p>
            <a:pPr algn="l">
              <a:lnSpc>
                <a:spcPts val="4079"/>
              </a:lnSpc>
              <a:spcBef>
                <a:spcPct val="0"/>
              </a:spcBef>
            </a:pPr>
            <a:r>
              <a:rPr lang="en-US" b="true" sz="2400">
                <a:solidFill>
                  <a:srgbClr val="7994A0"/>
                </a:solidFill>
                <a:latin typeface="Quicksand Bold"/>
                <a:ea typeface="Quicksand Bold"/>
                <a:cs typeface="Quicksand Bold"/>
                <a:sym typeface="Quicksand Bold"/>
              </a:rPr>
              <a:t>PA08</a:t>
            </a:r>
          </a:p>
        </p:txBody>
      </p:sp>
      <p:sp>
        <p:nvSpPr>
          <p:cNvPr name="TextBox 15" id="15"/>
          <p:cNvSpPr txBox="true"/>
          <p:nvPr/>
        </p:nvSpPr>
        <p:spPr>
          <a:xfrm rot="0">
            <a:off x="14698470" y="8953500"/>
            <a:ext cx="2560830" cy="485775"/>
          </a:xfrm>
          <a:prstGeom prst="rect">
            <a:avLst/>
          </a:prstGeom>
        </p:spPr>
        <p:txBody>
          <a:bodyPr anchor="t" rtlCol="false" tIns="0" lIns="0" bIns="0" rIns="0">
            <a:spAutoFit/>
          </a:bodyPr>
          <a:lstStyle/>
          <a:p>
            <a:pPr algn="r">
              <a:lnSpc>
                <a:spcPts val="4079"/>
              </a:lnSpc>
              <a:spcBef>
                <a:spcPct val="0"/>
              </a:spcBef>
            </a:pPr>
            <a:r>
              <a:rPr lang="en-US" b="true" sz="2400">
                <a:solidFill>
                  <a:srgbClr val="0F4662"/>
                </a:solidFill>
                <a:latin typeface="Quicksand Bold"/>
                <a:ea typeface="Quicksand Bold"/>
                <a:cs typeface="Quicksand Bold"/>
                <a:sym typeface="Quicksand Bold"/>
              </a:rPr>
              <a:t>Final Project PSD</a:t>
            </a:r>
          </a:p>
        </p:txBody>
      </p:sp>
      <p:sp>
        <p:nvSpPr>
          <p:cNvPr name="AutoShape 16" id="16"/>
          <p:cNvSpPr/>
          <p:nvPr/>
        </p:nvSpPr>
        <p:spPr>
          <a:xfrm>
            <a:off x="6529207" y="1199467"/>
            <a:ext cx="3980241" cy="0"/>
          </a:xfrm>
          <a:prstGeom prst="line">
            <a:avLst/>
          </a:prstGeom>
          <a:ln cap="flat" w="76200">
            <a:solidFill>
              <a:srgbClr val="7994A0"/>
            </a:solidFill>
            <a:prstDash val="solid"/>
            <a:headEnd type="none" len="sm" w="sm"/>
            <a:tailEnd type="none" len="sm" w="sm"/>
          </a:ln>
        </p:spPr>
      </p:sp>
      <p:sp>
        <p:nvSpPr>
          <p:cNvPr name="AutoShape 17" id="17"/>
          <p:cNvSpPr/>
          <p:nvPr/>
        </p:nvSpPr>
        <p:spPr>
          <a:xfrm>
            <a:off x="2158072" y="9296400"/>
            <a:ext cx="8351376" cy="0"/>
          </a:xfrm>
          <a:prstGeom prst="line">
            <a:avLst/>
          </a:prstGeom>
          <a:ln cap="flat" w="76200">
            <a:solidFill>
              <a:srgbClr val="7994A0"/>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2240251" y="9296400"/>
            <a:ext cx="12115541" cy="0"/>
          </a:xfrm>
          <a:prstGeom prst="line">
            <a:avLst/>
          </a:prstGeom>
          <a:ln cap="flat" w="76200">
            <a:solidFill>
              <a:srgbClr val="0F4662"/>
            </a:solidFill>
            <a:prstDash val="solid"/>
            <a:headEnd type="none" len="sm" w="sm"/>
            <a:tailEnd type="none" len="sm" w="sm"/>
          </a:ln>
        </p:spPr>
      </p:sp>
      <p:grpSp>
        <p:nvGrpSpPr>
          <p:cNvPr name="Group 3" id="3"/>
          <p:cNvGrpSpPr/>
          <p:nvPr/>
        </p:nvGrpSpPr>
        <p:grpSpPr>
          <a:xfrm rot="0">
            <a:off x="5437394" y="0"/>
            <a:ext cx="12850606" cy="10287000"/>
            <a:chOff x="0" y="0"/>
            <a:chExt cx="3384522" cy="2709333"/>
          </a:xfrm>
        </p:grpSpPr>
        <p:sp>
          <p:nvSpPr>
            <p:cNvPr name="Freeform 4" id="4"/>
            <p:cNvSpPr/>
            <p:nvPr/>
          </p:nvSpPr>
          <p:spPr>
            <a:xfrm flipH="false" flipV="false" rot="0">
              <a:off x="0" y="0"/>
              <a:ext cx="3384522" cy="2709333"/>
            </a:xfrm>
            <a:custGeom>
              <a:avLst/>
              <a:gdLst/>
              <a:ahLst/>
              <a:cxnLst/>
              <a:rect r="r" b="b" t="t" l="l"/>
              <a:pathLst>
                <a:path h="2709333" w="3384522">
                  <a:moveTo>
                    <a:pt x="0" y="0"/>
                  </a:moveTo>
                  <a:lnTo>
                    <a:pt x="3384522" y="0"/>
                  </a:lnTo>
                  <a:lnTo>
                    <a:pt x="3384522" y="2709333"/>
                  </a:lnTo>
                  <a:lnTo>
                    <a:pt x="0" y="2709333"/>
                  </a:lnTo>
                  <a:close/>
                </a:path>
              </a:pathLst>
            </a:custGeom>
            <a:solidFill>
              <a:srgbClr val="7994A0"/>
            </a:solidFill>
          </p:spPr>
        </p:sp>
        <p:sp>
          <p:nvSpPr>
            <p:cNvPr name="TextBox 5" id="5"/>
            <p:cNvSpPr txBox="true"/>
            <p:nvPr/>
          </p:nvSpPr>
          <p:spPr>
            <a:xfrm>
              <a:off x="0" y="-123825"/>
              <a:ext cx="3384522" cy="2833158"/>
            </a:xfrm>
            <a:prstGeom prst="rect">
              <a:avLst/>
            </a:prstGeom>
          </p:spPr>
          <p:txBody>
            <a:bodyPr anchor="ctr" rtlCol="false" tIns="50800" lIns="50800" bIns="50800" rIns="50800"/>
            <a:lstStyle/>
            <a:p>
              <a:pPr algn="ctr">
                <a:lnSpc>
                  <a:spcPts val="4079"/>
                </a:lnSpc>
              </a:pPr>
            </a:p>
          </p:txBody>
        </p:sp>
      </p:grpSp>
      <p:sp>
        <p:nvSpPr>
          <p:cNvPr name="AutoShape 6" id="6"/>
          <p:cNvSpPr/>
          <p:nvPr/>
        </p:nvSpPr>
        <p:spPr>
          <a:xfrm>
            <a:off x="5437394" y="9296400"/>
            <a:ext cx="8918398" cy="0"/>
          </a:xfrm>
          <a:prstGeom prst="line">
            <a:avLst/>
          </a:prstGeom>
          <a:ln cap="flat" w="76200">
            <a:solidFill>
              <a:srgbClr val="FFFFFF"/>
            </a:solidFill>
            <a:prstDash val="solid"/>
            <a:headEnd type="none" len="sm" w="sm"/>
            <a:tailEnd type="none" len="sm" w="sm"/>
          </a:ln>
        </p:spPr>
      </p:sp>
      <p:sp>
        <p:nvSpPr>
          <p:cNvPr name="Freeform 7" id="7"/>
          <p:cNvSpPr/>
          <p:nvPr/>
        </p:nvSpPr>
        <p:spPr>
          <a:xfrm flipH="false" flipV="false" rot="0">
            <a:off x="1028700" y="1062927"/>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207440" y="5450555"/>
            <a:ext cx="3480506" cy="3353943"/>
          </a:xfrm>
          <a:custGeom>
            <a:avLst/>
            <a:gdLst/>
            <a:ahLst/>
            <a:cxnLst/>
            <a:rect r="r" b="b" t="t" l="l"/>
            <a:pathLst>
              <a:path h="3353943" w="3480506">
                <a:moveTo>
                  <a:pt x="0" y="0"/>
                </a:moveTo>
                <a:lnTo>
                  <a:pt x="3480506" y="0"/>
                </a:lnTo>
                <a:lnTo>
                  <a:pt x="3480506" y="3353942"/>
                </a:lnTo>
                <a:lnTo>
                  <a:pt x="0" y="33539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6731543" y="1396747"/>
            <a:ext cx="10527757" cy="1000125"/>
          </a:xfrm>
          <a:prstGeom prst="rect">
            <a:avLst/>
          </a:prstGeom>
        </p:spPr>
        <p:txBody>
          <a:bodyPr anchor="t" rtlCol="false" tIns="0" lIns="0" bIns="0" rIns="0">
            <a:spAutoFit/>
          </a:bodyPr>
          <a:lstStyle/>
          <a:p>
            <a:pPr algn="just">
              <a:lnSpc>
                <a:spcPts val="4079"/>
              </a:lnSpc>
            </a:pPr>
            <a:r>
              <a:rPr lang="en-US" sz="2400">
                <a:solidFill>
                  <a:srgbClr val="FFFFFF"/>
                </a:solidFill>
                <a:latin typeface="Quicksand"/>
                <a:ea typeface="Quicksand"/>
                <a:cs typeface="Quicksand"/>
                <a:sym typeface="Quicksand"/>
              </a:rPr>
              <a:t>Membagi desain menjadi komponen modular seperti ATM dan server, yang dihubungkan melalui entity-architecture untuk interaksi berbasis SPI.</a:t>
            </a:r>
          </a:p>
        </p:txBody>
      </p:sp>
      <p:sp>
        <p:nvSpPr>
          <p:cNvPr name="TextBox 10" id="10"/>
          <p:cNvSpPr txBox="true"/>
          <p:nvPr/>
        </p:nvSpPr>
        <p:spPr>
          <a:xfrm rot="0">
            <a:off x="6731543" y="3360040"/>
            <a:ext cx="10527757" cy="1000125"/>
          </a:xfrm>
          <a:prstGeom prst="rect">
            <a:avLst/>
          </a:prstGeom>
        </p:spPr>
        <p:txBody>
          <a:bodyPr anchor="t" rtlCol="false" tIns="0" lIns="0" bIns="0" rIns="0">
            <a:spAutoFit/>
          </a:bodyPr>
          <a:lstStyle/>
          <a:p>
            <a:pPr algn="just">
              <a:lnSpc>
                <a:spcPts val="4079"/>
              </a:lnSpc>
            </a:pPr>
            <a:r>
              <a:rPr lang="en-US" sz="2400">
                <a:solidFill>
                  <a:srgbClr val="FFFFFF"/>
                </a:solidFill>
                <a:latin typeface="Quicksand"/>
                <a:ea typeface="Quicksand"/>
                <a:cs typeface="Quicksand"/>
                <a:sym typeface="Quicksand"/>
              </a:rPr>
              <a:t>Procedure untuk instruksi tanpa nilai balik, function untuk instruksi dengan nilai balik, dan impure function untuk operasi berbasis status eksternal.</a:t>
            </a:r>
          </a:p>
        </p:txBody>
      </p:sp>
      <p:sp>
        <p:nvSpPr>
          <p:cNvPr name="TextBox 11" id="11"/>
          <p:cNvSpPr txBox="true"/>
          <p:nvPr/>
        </p:nvSpPr>
        <p:spPr>
          <a:xfrm rot="0">
            <a:off x="6731543" y="5323332"/>
            <a:ext cx="10527757" cy="1000125"/>
          </a:xfrm>
          <a:prstGeom prst="rect">
            <a:avLst/>
          </a:prstGeom>
        </p:spPr>
        <p:txBody>
          <a:bodyPr anchor="t" rtlCol="false" tIns="0" lIns="0" bIns="0" rIns="0">
            <a:spAutoFit/>
          </a:bodyPr>
          <a:lstStyle/>
          <a:p>
            <a:pPr algn="just">
              <a:lnSpc>
                <a:spcPts val="4079"/>
              </a:lnSpc>
            </a:pPr>
            <a:r>
              <a:rPr lang="en-US" sz="2400">
                <a:solidFill>
                  <a:srgbClr val="FFFFFF"/>
                </a:solidFill>
                <a:latin typeface="Quicksand"/>
                <a:ea typeface="Quicksand"/>
                <a:cs typeface="Quicksand"/>
                <a:sym typeface="Quicksand"/>
              </a:rPr>
              <a:t>Mengelola alur interaksi antara ATM dan server, dengan state seperti IDLE, LOGIN, WITHDRAW, STORE, dan LOGOUT.</a:t>
            </a:r>
          </a:p>
        </p:txBody>
      </p:sp>
      <p:sp>
        <p:nvSpPr>
          <p:cNvPr name="TextBox 12" id="12"/>
          <p:cNvSpPr txBox="true"/>
          <p:nvPr/>
        </p:nvSpPr>
        <p:spPr>
          <a:xfrm rot="0">
            <a:off x="6282374" y="877317"/>
            <a:ext cx="1052775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FFFFFF"/>
                </a:solidFill>
                <a:latin typeface="Quicksand Bold"/>
                <a:ea typeface="Quicksand Bold"/>
                <a:cs typeface="Quicksand Bold"/>
                <a:sym typeface="Quicksand Bold"/>
              </a:rPr>
              <a:t>Structural Style</a:t>
            </a:r>
          </a:p>
        </p:txBody>
      </p:sp>
      <p:sp>
        <p:nvSpPr>
          <p:cNvPr name="TextBox 13" id="13"/>
          <p:cNvSpPr txBox="true"/>
          <p:nvPr/>
        </p:nvSpPr>
        <p:spPr>
          <a:xfrm rot="0">
            <a:off x="6282374" y="2766315"/>
            <a:ext cx="10527757" cy="565150"/>
          </a:xfrm>
          <a:prstGeom prst="rect">
            <a:avLst/>
          </a:prstGeom>
        </p:spPr>
        <p:txBody>
          <a:bodyPr anchor="t" rtlCol="false" tIns="0" lIns="0" bIns="0" rIns="0">
            <a:spAutoFit/>
          </a:bodyPr>
          <a:lstStyle/>
          <a:p>
            <a:pPr algn="l" marL="0" indent="0" lvl="0">
              <a:lnSpc>
                <a:spcPts val="4759"/>
              </a:lnSpc>
            </a:pPr>
            <a:r>
              <a:rPr lang="en-US" b="true" sz="2799">
                <a:solidFill>
                  <a:srgbClr val="FFFFFF"/>
                </a:solidFill>
                <a:latin typeface="Quicksand Bold"/>
                <a:ea typeface="Quicksand Bold"/>
                <a:cs typeface="Quicksand Bold"/>
                <a:sym typeface="Quicksand Bold"/>
              </a:rPr>
              <a:t>Procedure &amp; Function</a:t>
            </a:r>
          </a:p>
        </p:txBody>
      </p:sp>
      <p:sp>
        <p:nvSpPr>
          <p:cNvPr name="TextBox 14" id="14"/>
          <p:cNvSpPr txBox="true"/>
          <p:nvPr/>
        </p:nvSpPr>
        <p:spPr>
          <a:xfrm rot="0">
            <a:off x="6282374" y="4731640"/>
            <a:ext cx="10527757" cy="565150"/>
          </a:xfrm>
          <a:prstGeom prst="rect">
            <a:avLst/>
          </a:prstGeom>
        </p:spPr>
        <p:txBody>
          <a:bodyPr anchor="t" rtlCol="false" tIns="0" lIns="0" bIns="0" rIns="0">
            <a:spAutoFit/>
          </a:bodyPr>
          <a:lstStyle/>
          <a:p>
            <a:pPr algn="l" marL="0" indent="0" lvl="0">
              <a:lnSpc>
                <a:spcPts val="4759"/>
              </a:lnSpc>
            </a:pPr>
            <a:r>
              <a:rPr lang="en-US" b="true" sz="2799">
                <a:solidFill>
                  <a:srgbClr val="FFFFFF"/>
                </a:solidFill>
                <a:latin typeface="Quicksand Bold"/>
                <a:ea typeface="Quicksand Bold"/>
                <a:cs typeface="Quicksand Bold"/>
                <a:sym typeface="Quicksand Bold"/>
              </a:rPr>
              <a:t>Finite State Machine (FSM)</a:t>
            </a:r>
          </a:p>
        </p:txBody>
      </p:sp>
      <p:sp>
        <p:nvSpPr>
          <p:cNvPr name="TextBox 15" id="15"/>
          <p:cNvSpPr txBox="true"/>
          <p:nvPr/>
        </p:nvSpPr>
        <p:spPr>
          <a:xfrm rot="0">
            <a:off x="6731543" y="7286625"/>
            <a:ext cx="10527757" cy="1514475"/>
          </a:xfrm>
          <a:prstGeom prst="rect">
            <a:avLst/>
          </a:prstGeom>
        </p:spPr>
        <p:txBody>
          <a:bodyPr anchor="t" rtlCol="false" tIns="0" lIns="0" bIns="0" rIns="0">
            <a:spAutoFit/>
          </a:bodyPr>
          <a:lstStyle/>
          <a:p>
            <a:pPr algn="just">
              <a:lnSpc>
                <a:spcPts val="4079"/>
              </a:lnSpc>
            </a:pPr>
            <a:r>
              <a:rPr lang="en-US" sz="2400">
                <a:solidFill>
                  <a:srgbClr val="FFFFFF"/>
                </a:solidFill>
                <a:latin typeface="Quicksand"/>
                <a:ea typeface="Quicksand"/>
                <a:cs typeface="Quicksand"/>
                <a:sym typeface="Quicksand"/>
              </a:rPr>
              <a:t>Mengontrol eksekusi instruksi berbasis opcode, seperti menentukan jenis transaksi (LOGIN, WITHDRAW, STORE, LOGOUT) untuk memastikan operasi berjalan sesuai dengan perintah pengguna.</a:t>
            </a:r>
          </a:p>
        </p:txBody>
      </p:sp>
      <p:sp>
        <p:nvSpPr>
          <p:cNvPr name="TextBox 16" id="16"/>
          <p:cNvSpPr txBox="true"/>
          <p:nvPr/>
        </p:nvSpPr>
        <p:spPr>
          <a:xfrm rot="0">
            <a:off x="6282374" y="6694932"/>
            <a:ext cx="10527757" cy="565150"/>
          </a:xfrm>
          <a:prstGeom prst="rect">
            <a:avLst/>
          </a:prstGeom>
        </p:spPr>
        <p:txBody>
          <a:bodyPr anchor="t" rtlCol="false" tIns="0" lIns="0" bIns="0" rIns="0">
            <a:spAutoFit/>
          </a:bodyPr>
          <a:lstStyle/>
          <a:p>
            <a:pPr algn="l" marL="0" indent="0" lvl="0">
              <a:lnSpc>
                <a:spcPts val="4759"/>
              </a:lnSpc>
            </a:pPr>
            <a:r>
              <a:rPr lang="en-US" b="true" sz="2799">
                <a:solidFill>
                  <a:srgbClr val="FFFFFF"/>
                </a:solidFill>
                <a:latin typeface="Quicksand Bold"/>
                <a:ea typeface="Quicksand Bold"/>
                <a:cs typeface="Quicksand Bold"/>
                <a:sym typeface="Quicksand Bold"/>
              </a:rPr>
              <a:t>Microprogramming</a:t>
            </a:r>
          </a:p>
        </p:txBody>
      </p:sp>
      <p:sp>
        <p:nvSpPr>
          <p:cNvPr name="TextBox 17" id="17"/>
          <p:cNvSpPr txBox="true"/>
          <p:nvPr/>
        </p:nvSpPr>
        <p:spPr>
          <a:xfrm rot="0">
            <a:off x="1028700" y="8953500"/>
            <a:ext cx="2258745" cy="485775"/>
          </a:xfrm>
          <a:prstGeom prst="rect">
            <a:avLst/>
          </a:prstGeom>
        </p:spPr>
        <p:txBody>
          <a:bodyPr anchor="t" rtlCol="false" tIns="0" lIns="0" bIns="0" rIns="0">
            <a:spAutoFit/>
          </a:bodyPr>
          <a:lstStyle/>
          <a:p>
            <a:pPr algn="l">
              <a:lnSpc>
                <a:spcPts val="4079"/>
              </a:lnSpc>
              <a:spcBef>
                <a:spcPct val="0"/>
              </a:spcBef>
            </a:pPr>
            <a:r>
              <a:rPr lang="en-US" b="true" sz="2400">
                <a:solidFill>
                  <a:srgbClr val="0F4662"/>
                </a:solidFill>
                <a:latin typeface="Quicksand Bold"/>
                <a:ea typeface="Quicksand Bold"/>
                <a:cs typeface="Quicksand Bold"/>
                <a:sym typeface="Quicksand Bold"/>
              </a:rPr>
              <a:t>PA08</a:t>
            </a:r>
          </a:p>
        </p:txBody>
      </p:sp>
      <p:sp>
        <p:nvSpPr>
          <p:cNvPr name="TextBox 18" id="18"/>
          <p:cNvSpPr txBox="true"/>
          <p:nvPr/>
        </p:nvSpPr>
        <p:spPr>
          <a:xfrm rot="0">
            <a:off x="14698470" y="8953500"/>
            <a:ext cx="2560830" cy="485775"/>
          </a:xfrm>
          <a:prstGeom prst="rect">
            <a:avLst/>
          </a:prstGeom>
        </p:spPr>
        <p:txBody>
          <a:bodyPr anchor="t" rtlCol="false" tIns="0" lIns="0" bIns="0" rIns="0">
            <a:spAutoFit/>
          </a:bodyPr>
          <a:lstStyle/>
          <a:p>
            <a:pPr algn="r">
              <a:lnSpc>
                <a:spcPts val="4079"/>
              </a:lnSpc>
              <a:spcBef>
                <a:spcPct val="0"/>
              </a:spcBef>
            </a:pPr>
            <a:r>
              <a:rPr lang="en-US" b="true" sz="2400">
                <a:solidFill>
                  <a:srgbClr val="FFFFFF"/>
                </a:solidFill>
                <a:latin typeface="Quicksand Bold"/>
                <a:ea typeface="Quicksand Bold"/>
                <a:cs typeface="Quicksand Bold"/>
                <a:sym typeface="Quicksand Bold"/>
              </a:rPr>
              <a:t>Final Project PSD</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DBE5EA"/>
        </a:solidFill>
      </p:bgPr>
    </p:bg>
    <p:spTree>
      <p:nvGrpSpPr>
        <p:cNvPr id="1" name=""/>
        <p:cNvGrpSpPr/>
        <p:nvPr/>
      </p:nvGrpSpPr>
      <p:grpSpPr>
        <a:xfrm>
          <a:off x="0" y="0"/>
          <a:ext cx="0" cy="0"/>
          <a:chOff x="0" y="0"/>
          <a:chExt cx="0" cy="0"/>
        </a:xfrm>
      </p:grpSpPr>
      <p:grpSp>
        <p:nvGrpSpPr>
          <p:cNvPr name="Group 2" id="2"/>
          <p:cNvGrpSpPr/>
          <p:nvPr/>
        </p:nvGrpSpPr>
        <p:grpSpPr>
          <a:xfrm rot="0">
            <a:off x="-2220464" y="714009"/>
            <a:ext cx="21405464" cy="1148608"/>
            <a:chOff x="0" y="0"/>
            <a:chExt cx="5637653" cy="302514"/>
          </a:xfrm>
        </p:grpSpPr>
        <p:sp>
          <p:nvSpPr>
            <p:cNvPr name="Freeform 3" id="3"/>
            <p:cNvSpPr/>
            <p:nvPr/>
          </p:nvSpPr>
          <p:spPr>
            <a:xfrm flipH="false" flipV="false" rot="0">
              <a:off x="0" y="0"/>
              <a:ext cx="5637653" cy="302514"/>
            </a:xfrm>
            <a:custGeom>
              <a:avLst/>
              <a:gdLst/>
              <a:ahLst/>
              <a:cxnLst/>
              <a:rect r="r" b="b" t="t" l="l"/>
              <a:pathLst>
                <a:path h="302514" w="5637653">
                  <a:moveTo>
                    <a:pt x="18446" y="0"/>
                  </a:moveTo>
                  <a:lnTo>
                    <a:pt x="5619207" y="0"/>
                  </a:lnTo>
                  <a:cubicBezTo>
                    <a:pt x="5624100" y="0"/>
                    <a:pt x="5628791" y="1943"/>
                    <a:pt x="5632250" y="5403"/>
                  </a:cubicBezTo>
                  <a:cubicBezTo>
                    <a:pt x="5635710" y="8862"/>
                    <a:pt x="5637653" y="13554"/>
                    <a:pt x="5637653" y="18446"/>
                  </a:cubicBezTo>
                  <a:lnTo>
                    <a:pt x="5637653" y="284068"/>
                  </a:lnTo>
                  <a:cubicBezTo>
                    <a:pt x="5637653" y="294256"/>
                    <a:pt x="5629395" y="302514"/>
                    <a:pt x="5619207" y="302514"/>
                  </a:cubicBezTo>
                  <a:lnTo>
                    <a:pt x="18446" y="302514"/>
                  </a:lnTo>
                  <a:cubicBezTo>
                    <a:pt x="8258" y="302514"/>
                    <a:pt x="0" y="294256"/>
                    <a:pt x="0" y="284068"/>
                  </a:cubicBezTo>
                  <a:lnTo>
                    <a:pt x="0" y="18446"/>
                  </a:lnTo>
                  <a:cubicBezTo>
                    <a:pt x="0" y="8258"/>
                    <a:pt x="8258" y="0"/>
                    <a:pt x="18446" y="0"/>
                  </a:cubicBezTo>
                  <a:close/>
                </a:path>
              </a:pathLst>
            </a:custGeom>
            <a:solidFill>
              <a:srgbClr val="7994A0"/>
            </a:solidFill>
          </p:spPr>
        </p:sp>
        <p:sp>
          <p:nvSpPr>
            <p:cNvPr name="TextBox 4" id="4"/>
            <p:cNvSpPr txBox="true"/>
            <p:nvPr/>
          </p:nvSpPr>
          <p:spPr>
            <a:xfrm>
              <a:off x="0" y="-123825"/>
              <a:ext cx="5637653" cy="426339"/>
            </a:xfrm>
            <a:prstGeom prst="rect">
              <a:avLst/>
            </a:prstGeom>
          </p:spPr>
          <p:txBody>
            <a:bodyPr anchor="ctr" rtlCol="false" tIns="50800" lIns="50800" bIns="50800" rIns="50800"/>
            <a:lstStyle/>
            <a:p>
              <a:pPr algn="ctr">
                <a:lnSpc>
                  <a:spcPts val="4079"/>
                </a:lnSpc>
              </a:pPr>
            </a:p>
          </p:txBody>
        </p:sp>
      </p:grpSp>
      <p:sp>
        <p:nvSpPr>
          <p:cNvPr name="TextBox 5" id="5"/>
          <p:cNvSpPr txBox="true"/>
          <p:nvPr/>
        </p:nvSpPr>
        <p:spPr>
          <a:xfrm rot="0">
            <a:off x="7758880" y="599709"/>
            <a:ext cx="10326591"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FFFFFF"/>
                </a:solidFill>
                <a:latin typeface="Cormorant Garamond Bold Italics"/>
                <a:ea typeface="Cormorant Garamond Bold Italics"/>
                <a:cs typeface="Cormorant Garamond Bold Italics"/>
                <a:sym typeface="Cormorant Garamond Bold Italics"/>
              </a:rPr>
              <a:t>Testing</a:t>
            </a:r>
          </a:p>
        </p:txBody>
      </p:sp>
      <p:sp>
        <p:nvSpPr>
          <p:cNvPr name="TextBox 6" id="6"/>
          <p:cNvSpPr txBox="true"/>
          <p:nvPr/>
        </p:nvSpPr>
        <p:spPr>
          <a:xfrm rot="0">
            <a:off x="366968" y="1969284"/>
            <a:ext cx="17507292" cy="968375"/>
          </a:xfrm>
          <a:prstGeom prst="rect">
            <a:avLst/>
          </a:prstGeom>
        </p:spPr>
        <p:txBody>
          <a:bodyPr anchor="t" rtlCol="false" tIns="0" lIns="0" bIns="0" rIns="0">
            <a:spAutoFit/>
          </a:bodyPr>
          <a:lstStyle/>
          <a:p>
            <a:pPr algn="just" marL="0" indent="0" lvl="0">
              <a:lnSpc>
                <a:spcPts val="3909"/>
              </a:lnSpc>
            </a:pPr>
            <a:r>
              <a:rPr lang="en-US" sz="2299">
                <a:solidFill>
                  <a:srgbClr val="0F4662"/>
                </a:solidFill>
                <a:latin typeface="Quicksand"/>
                <a:ea typeface="Quicksand"/>
                <a:cs typeface="Quicksand"/>
                <a:sym typeface="Quicksand"/>
              </a:rPr>
              <a:t>Untuk menganalisis kinerja dan fungsi sistem Client-Server ATM Banking System, pengujian dilakukan menggunakan komponen testbench yang dirancang dengan menerapkan impure function pada VHDL untuk mensimulasikan berbagai skenario transaksi. </a:t>
            </a:r>
          </a:p>
        </p:txBody>
      </p:sp>
      <p:grpSp>
        <p:nvGrpSpPr>
          <p:cNvPr name="Group 7" id="7"/>
          <p:cNvGrpSpPr/>
          <p:nvPr/>
        </p:nvGrpSpPr>
        <p:grpSpPr>
          <a:xfrm rot="0">
            <a:off x="366968" y="3166259"/>
            <a:ext cx="7925775" cy="6764611"/>
            <a:chOff x="0" y="0"/>
            <a:chExt cx="2123957" cy="1812787"/>
          </a:xfrm>
        </p:grpSpPr>
        <p:sp>
          <p:nvSpPr>
            <p:cNvPr name="Freeform 8" id="8"/>
            <p:cNvSpPr/>
            <p:nvPr/>
          </p:nvSpPr>
          <p:spPr>
            <a:xfrm flipH="false" flipV="false" rot="0">
              <a:off x="0" y="0"/>
              <a:ext cx="2123957" cy="1812787"/>
            </a:xfrm>
            <a:custGeom>
              <a:avLst/>
              <a:gdLst/>
              <a:ahLst/>
              <a:cxnLst/>
              <a:rect r="r" b="b" t="t" l="l"/>
              <a:pathLst>
                <a:path h="1812787" w="2123957">
                  <a:moveTo>
                    <a:pt x="49817" y="0"/>
                  </a:moveTo>
                  <a:lnTo>
                    <a:pt x="2074140" y="0"/>
                  </a:lnTo>
                  <a:cubicBezTo>
                    <a:pt x="2087352" y="0"/>
                    <a:pt x="2100023" y="5249"/>
                    <a:pt x="2109366" y="14591"/>
                  </a:cubicBezTo>
                  <a:cubicBezTo>
                    <a:pt x="2118708" y="23934"/>
                    <a:pt x="2123957" y="36605"/>
                    <a:pt x="2123957" y="49817"/>
                  </a:cubicBezTo>
                  <a:lnTo>
                    <a:pt x="2123957" y="1762970"/>
                  </a:lnTo>
                  <a:cubicBezTo>
                    <a:pt x="2123957" y="1790483"/>
                    <a:pt x="2101653" y="1812787"/>
                    <a:pt x="2074140" y="1812787"/>
                  </a:cubicBezTo>
                  <a:lnTo>
                    <a:pt x="49817" y="1812787"/>
                  </a:lnTo>
                  <a:cubicBezTo>
                    <a:pt x="36605" y="1812787"/>
                    <a:pt x="23934" y="1807539"/>
                    <a:pt x="14591" y="1798196"/>
                  </a:cubicBezTo>
                  <a:cubicBezTo>
                    <a:pt x="5249" y="1788853"/>
                    <a:pt x="0" y="1776182"/>
                    <a:pt x="0" y="1762970"/>
                  </a:cubicBezTo>
                  <a:lnTo>
                    <a:pt x="0" y="49817"/>
                  </a:lnTo>
                  <a:cubicBezTo>
                    <a:pt x="0" y="36605"/>
                    <a:pt x="5249" y="23934"/>
                    <a:pt x="14591" y="14591"/>
                  </a:cubicBezTo>
                  <a:cubicBezTo>
                    <a:pt x="23934" y="5249"/>
                    <a:pt x="36605" y="0"/>
                    <a:pt x="49817" y="0"/>
                  </a:cubicBezTo>
                  <a:close/>
                </a:path>
              </a:pathLst>
            </a:custGeom>
            <a:solidFill>
              <a:srgbClr val="F8F8F8"/>
            </a:solidFill>
          </p:spPr>
        </p:sp>
        <p:sp>
          <p:nvSpPr>
            <p:cNvPr name="TextBox 9" id="9"/>
            <p:cNvSpPr txBox="true"/>
            <p:nvPr/>
          </p:nvSpPr>
          <p:spPr>
            <a:xfrm>
              <a:off x="0" y="-123825"/>
              <a:ext cx="2123957" cy="1936612"/>
            </a:xfrm>
            <a:prstGeom prst="rect">
              <a:avLst/>
            </a:prstGeom>
          </p:spPr>
          <p:txBody>
            <a:bodyPr anchor="ctr" rtlCol="false" tIns="50800" lIns="50800" bIns="50800" rIns="50800"/>
            <a:lstStyle/>
            <a:p>
              <a:pPr algn="ctr">
                <a:lnSpc>
                  <a:spcPts val="4079"/>
                </a:lnSpc>
              </a:pPr>
            </a:p>
          </p:txBody>
        </p:sp>
      </p:grpSp>
      <p:sp>
        <p:nvSpPr>
          <p:cNvPr name="TextBox 10" id="10"/>
          <p:cNvSpPr txBox="true"/>
          <p:nvPr/>
        </p:nvSpPr>
        <p:spPr>
          <a:xfrm rot="0">
            <a:off x="574718" y="3278314"/>
            <a:ext cx="7184162" cy="6416676"/>
          </a:xfrm>
          <a:prstGeom prst="rect">
            <a:avLst/>
          </a:prstGeom>
        </p:spPr>
        <p:txBody>
          <a:bodyPr anchor="t" rtlCol="false" tIns="0" lIns="0" bIns="0" rIns="0">
            <a:spAutoFit/>
          </a:bodyPr>
          <a:lstStyle/>
          <a:p>
            <a:pPr algn="just">
              <a:lnSpc>
                <a:spcPts val="3909"/>
              </a:lnSpc>
            </a:pPr>
            <a:r>
              <a:rPr lang="en-US" sz="2299" b="true">
                <a:solidFill>
                  <a:srgbClr val="0F4662"/>
                </a:solidFill>
                <a:latin typeface="Quicksand Bold"/>
                <a:ea typeface="Quicksand Bold"/>
                <a:cs typeface="Quicksand Bold"/>
                <a:sym typeface="Quicksand Bold"/>
              </a:rPr>
              <a:t>Proses Utama Testbench:</a:t>
            </a:r>
          </a:p>
          <a:p>
            <a:pPr algn="just" marL="496567" indent="-248284" lvl="1">
              <a:lnSpc>
                <a:spcPts val="3909"/>
              </a:lnSpc>
              <a:buAutoNum type="arabicPeriod" startAt="1"/>
            </a:pPr>
            <a:r>
              <a:rPr lang="en-US" sz="2299">
                <a:solidFill>
                  <a:srgbClr val="0F4662"/>
                </a:solidFill>
                <a:latin typeface="Quicksand"/>
                <a:ea typeface="Quicksand"/>
                <a:cs typeface="Quicksand"/>
                <a:sym typeface="Quicksand"/>
              </a:rPr>
              <a:t>Generasi Clock Cycle:</a:t>
            </a:r>
          </a:p>
          <a:p>
            <a:pPr algn="just" marL="993135" indent="-331045" lvl="2">
              <a:lnSpc>
                <a:spcPts val="3909"/>
              </a:lnSpc>
              <a:buFont typeface="Arial"/>
              <a:buChar char="⚬"/>
            </a:pPr>
            <a:r>
              <a:rPr lang="en-US" sz="2299">
                <a:solidFill>
                  <a:srgbClr val="0F4662"/>
                </a:solidFill>
                <a:latin typeface="Quicksand"/>
                <a:ea typeface="Quicksand"/>
                <a:cs typeface="Quicksand"/>
                <a:sym typeface="Quicksand"/>
              </a:rPr>
              <a:t>Durasi total: 1 detik.</a:t>
            </a:r>
          </a:p>
          <a:p>
            <a:pPr algn="just" marL="993135" indent="-331045" lvl="2">
              <a:lnSpc>
                <a:spcPts val="3909"/>
              </a:lnSpc>
              <a:buFont typeface="Arial"/>
              <a:buChar char="⚬"/>
            </a:pPr>
            <a:r>
              <a:rPr lang="en-US" sz="2299">
                <a:solidFill>
                  <a:srgbClr val="0F4662"/>
                </a:solidFill>
                <a:latin typeface="Quicksand"/>
                <a:ea typeface="Quicksand"/>
                <a:cs typeface="Quicksand"/>
                <a:sym typeface="Quicksand"/>
              </a:rPr>
              <a:t>Low state: 500ms.</a:t>
            </a:r>
          </a:p>
          <a:p>
            <a:pPr algn="just" marL="993135" indent="-331045" lvl="2">
              <a:lnSpc>
                <a:spcPts val="3909"/>
              </a:lnSpc>
              <a:buFont typeface="Arial"/>
              <a:buChar char="⚬"/>
            </a:pPr>
            <a:r>
              <a:rPr lang="en-US" sz="2299">
                <a:solidFill>
                  <a:srgbClr val="0F4662"/>
                </a:solidFill>
                <a:latin typeface="Quicksand"/>
                <a:ea typeface="Quicksand"/>
                <a:cs typeface="Quicksand"/>
                <a:sym typeface="Quicksand"/>
              </a:rPr>
              <a:t>High state: 500ms.</a:t>
            </a:r>
          </a:p>
          <a:p>
            <a:pPr algn="just" marL="993135" indent="-331045" lvl="2">
              <a:lnSpc>
                <a:spcPts val="3909"/>
              </a:lnSpc>
              <a:buFont typeface="Arial"/>
              <a:buChar char="⚬"/>
            </a:pPr>
            <a:r>
              <a:rPr lang="en-US" sz="2299">
                <a:solidFill>
                  <a:srgbClr val="0F4662"/>
                </a:solidFill>
                <a:latin typeface="Quicksand"/>
                <a:ea typeface="Quicksand"/>
                <a:cs typeface="Quicksand"/>
                <a:sym typeface="Quicksand"/>
              </a:rPr>
              <a:t>Tujuan: Memastikan transaksi diproses dengan timing yang tepat.</a:t>
            </a:r>
          </a:p>
          <a:p>
            <a:pPr algn="just" marL="496567" indent="-248284" lvl="1">
              <a:lnSpc>
                <a:spcPts val="3909"/>
              </a:lnSpc>
              <a:buAutoNum type="arabicPeriod" startAt="1"/>
            </a:pPr>
            <a:r>
              <a:rPr lang="en-US" sz="2299">
                <a:solidFill>
                  <a:srgbClr val="0F4662"/>
                </a:solidFill>
                <a:latin typeface="Quicksand"/>
                <a:ea typeface="Quicksand"/>
                <a:cs typeface="Quicksand"/>
                <a:sym typeface="Quicksand"/>
              </a:rPr>
              <a:t>Simulasi Opcode:</a:t>
            </a:r>
          </a:p>
          <a:p>
            <a:pPr algn="just" marL="993135" indent="-331045" lvl="2">
              <a:lnSpc>
                <a:spcPts val="3909"/>
              </a:lnSpc>
              <a:buFont typeface="Arial"/>
              <a:buChar char="⚬"/>
            </a:pPr>
            <a:r>
              <a:rPr lang="en-US" sz="2299">
                <a:solidFill>
                  <a:srgbClr val="0F4662"/>
                </a:solidFill>
                <a:latin typeface="Quicksand"/>
                <a:ea typeface="Quicksand"/>
                <a:cs typeface="Quicksand"/>
                <a:sym typeface="Quicksand"/>
              </a:rPr>
              <a:t>Jenis opcode: LOGIN, WITHDRAW, STORE, LOGOUT.</a:t>
            </a:r>
          </a:p>
          <a:p>
            <a:pPr algn="just" marL="993135" indent="-331045" lvl="2">
              <a:lnSpc>
                <a:spcPts val="3909"/>
              </a:lnSpc>
              <a:buFont typeface="Arial"/>
              <a:buChar char="⚬"/>
            </a:pPr>
            <a:r>
              <a:rPr lang="en-US" sz="2299">
                <a:solidFill>
                  <a:srgbClr val="0F4662"/>
                </a:solidFill>
                <a:latin typeface="Quicksand"/>
                <a:ea typeface="Quicksand"/>
                <a:cs typeface="Quicksand"/>
                <a:sym typeface="Quicksand"/>
              </a:rPr>
              <a:t>Tujuan: Mensimulasikan berbagai transaksi yang dilakukan oleh ATM.</a:t>
            </a:r>
          </a:p>
          <a:p>
            <a:pPr algn="just" marL="0" indent="0" lvl="0">
              <a:lnSpc>
                <a:spcPts val="3909"/>
              </a:lnSpc>
            </a:pPr>
          </a:p>
        </p:txBody>
      </p:sp>
      <p:grpSp>
        <p:nvGrpSpPr>
          <p:cNvPr name="Group 11" id="11"/>
          <p:cNvGrpSpPr/>
          <p:nvPr/>
        </p:nvGrpSpPr>
        <p:grpSpPr>
          <a:xfrm rot="0">
            <a:off x="9120614" y="3166259"/>
            <a:ext cx="8753646" cy="6764611"/>
            <a:chOff x="0" y="0"/>
            <a:chExt cx="2345811" cy="1812787"/>
          </a:xfrm>
        </p:grpSpPr>
        <p:sp>
          <p:nvSpPr>
            <p:cNvPr name="Freeform 12" id="12"/>
            <p:cNvSpPr/>
            <p:nvPr/>
          </p:nvSpPr>
          <p:spPr>
            <a:xfrm flipH="false" flipV="false" rot="0">
              <a:off x="0" y="0"/>
              <a:ext cx="2345810" cy="1812787"/>
            </a:xfrm>
            <a:custGeom>
              <a:avLst/>
              <a:gdLst/>
              <a:ahLst/>
              <a:cxnLst/>
              <a:rect r="r" b="b" t="t" l="l"/>
              <a:pathLst>
                <a:path h="1812787" w="2345810">
                  <a:moveTo>
                    <a:pt x="45106" y="0"/>
                  </a:moveTo>
                  <a:lnTo>
                    <a:pt x="2300705" y="0"/>
                  </a:lnTo>
                  <a:cubicBezTo>
                    <a:pt x="2312668" y="0"/>
                    <a:pt x="2324141" y="4752"/>
                    <a:pt x="2332599" y="13211"/>
                  </a:cubicBezTo>
                  <a:cubicBezTo>
                    <a:pt x="2341058" y="21670"/>
                    <a:pt x="2345810" y="33143"/>
                    <a:pt x="2345810" y="45106"/>
                  </a:cubicBezTo>
                  <a:lnTo>
                    <a:pt x="2345810" y="1767681"/>
                  </a:lnTo>
                  <a:cubicBezTo>
                    <a:pt x="2345810" y="1779644"/>
                    <a:pt x="2341058" y="1791117"/>
                    <a:pt x="2332599" y="1799576"/>
                  </a:cubicBezTo>
                  <a:cubicBezTo>
                    <a:pt x="2324141" y="1808035"/>
                    <a:pt x="2312668" y="1812787"/>
                    <a:pt x="2300705" y="1812787"/>
                  </a:cubicBezTo>
                  <a:lnTo>
                    <a:pt x="45106" y="1812787"/>
                  </a:lnTo>
                  <a:cubicBezTo>
                    <a:pt x="33143" y="1812787"/>
                    <a:pt x="21670" y="1808035"/>
                    <a:pt x="13211" y="1799576"/>
                  </a:cubicBezTo>
                  <a:cubicBezTo>
                    <a:pt x="4752" y="1791117"/>
                    <a:pt x="0" y="1779644"/>
                    <a:pt x="0" y="1767681"/>
                  </a:cubicBezTo>
                  <a:lnTo>
                    <a:pt x="0" y="45106"/>
                  </a:lnTo>
                  <a:cubicBezTo>
                    <a:pt x="0" y="33143"/>
                    <a:pt x="4752" y="21670"/>
                    <a:pt x="13211" y="13211"/>
                  </a:cubicBezTo>
                  <a:cubicBezTo>
                    <a:pt x="21670" y="4752"/>
                    <a:pt x="33143" y="0"/>
                    <a:pt x="45106" y="0"/>
                  </a:cubicBezTo>
                  <a:close/>
                </a:path>
              </a:pathLst>
            </a:custGeom>
            <a:solidFill>
              <a:srgbClr val="F8F8F8"/>
            </a:solidFill>
          </p:spPr>
        </p:sp>
        <p:sp>
          <p:nvSpPr>
            <p:cNvPr name="TextBox 13" id="13"/>
            <p:cNvSpPr txBox="true"/>
            <p:nvPr/>
          </p:nvSpPr>
          <p:spPr>
            <a:xfrm>
              <a:off x="0" y="-123825"/>
              <a:ext cx="2345811" cy="1936612"/>
            </a:xfrm>
            <a:prstGeom prst="rect">
              <a:avLst/>
            </a:prstGeom>
          </p:spPr>
          <p:txBody>
            <a:bodyPr anchor="ctr" rtlCol="false" tIns="50800" lIns="50800" bIns="50800" rIns="50800"/>
            <a:lstStyle/>
            <a:p>
              <a:pPr algn="ctr">
                <a:lnSpc>
                  <a:spcPts val="4079"/>
                </a:lnSpc>
              </a:pPr>
            </a:p>
          </p:txBody>
        </p:sp>
      </p:grpSp>
      <p:sp>
        <p:nvSpPr>
          <p:cNvPr name="TextBox 14" id="14"/>
          <p:cNvSpPr txBox="true"/>
          <p:nvPr/>
        </p:nvSpPr>
        <p:spPr>
          <a:xfrm rot="0">
            <a:off x="9365217" y="3278314"/>
            <a:ext cx="8264440" cy="6416676"/>
          </a:xfrm>
          <a:prstGeom prst="rect">
            <a:avLst/>
          </a:prstGeom>
        </p:spPr>
        <p:txBody>
          <a:bodyPr anchor="t" rtlCol="false" tIns="0" lIns="0" bIns="0" rIns="0">
            <a:spAutoFit/>
          </a:bodyPr>
          <a:lstStyle/>
          <a:p>
            <a:pPr algn="just">
              <a:lnSpc>
                <a:spcPts val="3909"/>
              </a:lnSpc>
            </a:pPr>
            <a:r>
              <a:rPr lang="en-US" sz="2299" b="true">
                <a:solidFill>
                  <a:srgbClr val="0F4662"/>
                </a:solidFill>
                <a:latin typeface="Quicksand Bold"/>
                <a:ea typeface="Quicksand Bold"/>
                <a:cs typeface="Quicksand Bold"/>
                <a:sym typeface="Quicksand Bold"/>
              </a:rPr>
              <a:t>Pengujian Transaksi:</a:t>
            </a:r>
          </a:p>
          <a:p>
            <a:pPr algn="just" marL="496567" indent="-248284" lvl="1">
              <a:lnSpc>
                <a:spcPts val="3909"/>
              </a:lnSpc>
              <a:buFont typeface="Arial"/>
              <a:buChar char="•"/>
            </a:pPr>
            <a:r>
              <a:rPr lang="en-US" sz="2299">
                <a:solidFill>
                  <a:srgbClr val="0F4662"/>
                </a:solidFill>
                <a:latin typeface="Quicksand"/>
                <a:ea typeface="Quicksand"/>
                <a:cs typeface="Quicksand"/>
                <a:sym typeface="Quicksand"/>
              </a:rPr>
              <a:t>Kondisi Pengujian:</a:t>
            </a:r>
          </a:p>
          <a:p>
            <a:pPr algn="just" marL="993135" indent="-331045" lvl="2">
              <a:lnSpc>
                <a:spcPts val="3909"/>
              </a:lnSpc>
              <a:buFont typeface="Arial"/>
              <a:buChar char="⚬"/>
            </a:pPr>
            <a:r>
              <a:rPr lang="en-US" sz="2299">
                <a:solidFill>
                  <a:srgbClr val="0F4662"/>
                </a:solidFill>
                <a:latin typeface="Quicksand"/>
                <a:ea typeface="Quicksand"/>
                <a:cs typeface="Quicksand"/>
                <a:sym typeface="Quicksand"/>
              </a:rPr>
              <a:t>Saldo mencukupi atau tidak.</a:t>
            </a:r>
          </a:p>
          <a:p>
            <a:pPr algn="just" marL="993135" indent="-331045" lvl="2">
              <a:lnSpc>
                <a:spcPts val="3909"/>
              </a:lnSpc>
              <a:buFont typeface="Arial"/>
              <a:buChar char="⚬"/>
            </a:pPr>
            <a:r>
              <a:rPr lang="en-US" sz="2299">
                <a:solidFill>
                  <a:srgbClr val="0F4662"/>
                </a:solidFill>
                <a:latin typeface="Quicksand"/>
                <a:ea typeface="Quicksand"/>
                <a:cs typeface="Quicksand"/>
                <a:sym typeface="Quicksand"/>
              </a:rPr>
              <a:t>Validasi PIN.</a:t>
            </a:r>
          </a:p>
          <a:p>
            <a:pPr algn="just" marL="496567" indent="-248284" lvl="1">
              <a:lnSpc>
                <a:spcPts val="3909"/>
              </a:lnSpc>
              <a:buFont typeface="Arial"/>
              <a:buChar char="•"/>
            </a:pPr>
            <a:r>
              <a:rPr lang="en-US" sz="2299">
                <a:solidFill>
                  <a:srgbClr val="0F4662"/>
                </a:solidFill>
                <a:latin typeface="Quicksand"/>
                <a:ea typeface="Quicksand"/>
                <a:cs typeface="Quicksand"/>
                <a:sym typeface="Quicksand"/>
              </a:rPr>
              <a:t>Respons Server:</a:t>
            </a:r>
          </a:p>
          <a:p>
            <a:pPr algn="just" marL="993135" indent="-331045" lvl="2">
              <a:lnSpc>
                <a:spcPts val="3909"/>
              </a:lnSpc>
              <a:buFont typeface="Arial"/>
              <a:buChar char="⚬"/>
            </a:pPr>
            <a:r>
              <a:rPr lang="en-US" sz="2299">
                <a:solidFill>
                  <a:srgbClr val="0F4662"/>
                </a:solidFill>
                <a:latin typeface="Quicksand"/>
                <a:ea typeface="Quicksand"/>
                <a:cs typeface="Quicksand"/>
                <a:sym typeface="Quicksand"/>
              </a:rPr>
              <a:t>ACK (Acknowledgment) jika transaksi berhasil.</a:t>
            </a:r>
          </a:p>
          <a:p>
            <a:pPr algn="just" marL="993135" indent="-331045" lvl="2">
              <a:lnSpc>
                <a:spcPts val="3909"/>
              </a:lnSpc>
              <a:buFont typeface="Arial"/>
              <a:buChar char="⚬"/>
            </a:pPr>
            <a:r>
              <a:rPr lang="en-US" sz="2299">
                <a:solidFill>
                  <a:srgbClr val="0F4662"/>
                </a:solidFill>
                <a:latin typeface="Quicksand"/>
                <a:ea typeface="Quicksand"/>
                <a:cs typeface="Quicksand"/>
                <a:sym typeface="Quicksand"/>
              </a:rPr>
              <a:t>NAK (Ne</a:t>
            </a:r>
            <a:r>
              <a:rPr lang="en-US" sz="2299">
                <a:solidFill>
                  <a:srgbClr val="0F4662"/>
                </a:solidFill>
                <a:latin typeface="Quicksand"/>
                <a:ea typeface="Quicksand"/>
                <a:cs typeface="Quicksand"/>
                <a:sym typeface="Quicksand"/>
              </a:rPr>
              <a:t>gative Acknowledgment) jika terjadi kesalahan.</a:t>
            </a:r>
          </a:p>
          <a:p>
            <a:pPr algn="just" marL="496567" indent="-248284" lvl="1">
              <a:lnSpc>
                <a:spcPts val="3909"/>
              </a:lnSpc>
              <a:buFont typeface="Arial"/>
              <a:buChar char="•"/>
            </a:pPr>
            <a:r>
              <a:rPr lang="en-US" sz="2299">
                <a:solidFill>
                  <a:srgbClr val="0F4662"/>
                </a:solidFill>
                <a:latin typeface="Quicksand"/>
                <a:ea typeface="Quicksand"/>
                <a:cs typeface="Quicksand"/>
                <a:sym typeface="Quicksand"/>
              </a:rPr>
              <a:t>Tujuan Pengujian:</a:t>
            </a:r>
          </a:p>
          <a:p>
            <a:pPr algn="just" marL="496567" indent="-248284" lvl="1">
              <a:lnSpc>
                <a:spcPts val="3909"/>
              </a:lnSpc>
              <a:buFont typeface="Arial"/>
              <a:buChar char="•"/>
            </a:pPr>
            <a:r>
              <a:rPr lang="en-US" sz="2299">
                <a:solidFill>
                  <a:srgbClr val="0F4662"/>
                </a:solidFill>
                <a:latin typeface="Quicksand"/>
                <a:ea typeface="Quicksand"/>
                <a:cs typeface="Quicksand"/>
                <a:sym typeface="Quicksand"/>
              </a:rPr>
              <a:t>Memastikan keakuratan dan integritas transaksi.</a:t>
            </a:r>
          </a:p>
          <a:p>
            <a:pPr algn="just" marL="496567" indent="-248284" lvl="1">
              <a:lnSpc>
                <a:spcPts val="3909"/>
              </a:lnSpc>
              <a:buFont typeface="Arial"/>
              <a:buChar char="•"/>
            </a:pPr>
            <a:r>
              <a:rPr lang="en-US" sz="2299">
                <a:solidFill>
                  <a:srgbClr val="0F4662"/>
                </a:solidFill>
                <a:latin typeface="Quicksand"/>
                <a:ea typeface="Quicksand"/>
                <a:cs typeface="Quicksand"/>
                <a:sym typeface="Quicksand"/>
              </a:rPr>
              <a:t>M</a:t>
            </a:r>
            <a:r>
              <a:rPr lang="en-US" sz="2299">
                <a:solidFill>
                  <a:srgbClr val="0F4662"/>
                </a:solidFill>
                <a:latin typeface="Quicksand"/>
                <a:ea typeface="Quicksand"/>
                <a:cs typeface="Quicksand"/>
                <a:sym typeface="Quicksand"/>
              </a:rPr>
              <a:t>erepresentasikan skenario transaksi nyata dalam simulasi.</a:t>
            </a:r>
          </a:p>
          <a:p>
            <a:pPr algn="just" marL="0" indent="0" lvl="0">
              <a:lnSpc>
                <a:spcPts val="390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DAGYtEtz14Q</dc:identifier>
  <dcterms:modified xsi:type="dcterms:W3CDTF">2011-08-01T06:04:30Z</dcterms:modified>
  <cp:revision>1</cp:revision>
  <dc:title>PA08 Client - Server  ATM Banking System</dc:title>
</cp:coreProperties>
</file>